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88" r:id="rId3"/>
    <p:sldId id="301" r:id="rId4"/>
    <p:sldId id="256" r:id="rId5"/>
    <p:sldId id="302" r:id="rId6"/>
    <p:sldId id="303" r:id="rId7"/>
    <p:sldId id="304" r:id="rId8"/>
    <p:sldId id="305" r:id="rId9"/>
    <p:sldId id="306" r:id="rId10"/>
    <p:sldId id="307" r:id="rId11"/>
    <p:sldId id="308" r:id="rId12"/>
    <p:sldId id="309" r:id="rId13"/>
    <p:sldId id="310" r:id="rId14"/>
    <p:sldId id="311" r:id="rId15"/>
    <p:sldId id="312" r:id="rId16"/>
    <p:sldId id="318" r:id="rId17"/>
    <p:sldId id="315" r:id="rId18"/>
    <p:sldId id="316" r:id="rId19"/>
    <p:sldId id="317" r:id="rId20"/>
    <p:sldId id="319" r:id="rId21"/>
    <p:sldId id="321" r:id="rId22"/>
    <p:sldId id="323" r:id="rId23"/>
    <p:sldId id="324" r:id="rId24"/>
    <p:sldId id="322" r:id="rId25"/>
    <p:sldId id="325" r:id="rId26"/>
    <p:sldId id="326" r:id="rId27"/>
    <p:sldId id="327" r:id="rId28"/>
    <p:sldId id="328" r:id="rId29"/>
    <p:sldId id="329" r:id="rId30"/>
    <p:sldId id="330" r:id="rId31"/>
    <p:sldId id="331"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1" r:id="rId50"/>
    <p:sldId id="352" r:id="rId51"/>
    <p:sldId id="350" r:id="rId52"/>
    <p:sldId id="353" r:id="rId53"/>
    <p:sldId id="354" r:id="rId54"/>
    <p:sldId id="355" r:id="rId55"/>
    <p:sldId id="356" r:id="rId56"/>
    <p:sldId id="357" r:id="rId57"/>
    <p:sldId id="358" r:id="rId58"/>
    <p:sldId id="359" r:id="rId59"/>
    <p:sldId id="360" r:id="rId60"/>
    <p:sldId id="361" r:id="rId61"/>
    <p:sldId id="363" r:id="rId62"/>
    <p:sldId id="362" r:id="rId63"/>
    <p:sldId id="364" r:id="rId64"/>
    <p:sldId id="365" r:id="rId65"/>
    <p:sldId id="367" r:id="rId66"/>
    <p:sldId id="368" r:id="rId67"/>
    <p:sldId id="369" r:id="rId68"/>
    <p:sldId id="370" r:id="rId69"/>
    <p:sldId id="371" r:id="rId70"/>
    <p:sldId id="372" r:id="rId71"/>
    <p:sldId id="374" r:id="rId72"/>
    <p:sldId id="300"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4E2020B4-105C-4FFF-A1F3-EC09663B48FF}">
          <p14:sldIdLst>
            <p14:sldId id="257"/>
            <p14:sldId id="288"/>
            <p14:sldId id="301"/>
            <p14:sldId id="256"/>
            <p14:sldId id="302"/>
            <p14:sldId id="303"/>
            <p14:sldId id="304"/>
            <p14:sldId id="305"/>
            <p14:sldId id="306"/>
            <p14:sldId id="307"/>
            <p14:sldId id="308"/>
            <p14:sldId id="309"/>
            <p14:sldId id="310"/>
            <p14:sldId id="311"/>
            <p14:sldId id="312"/>
            <p14:sldId id="318"/>
            <p14:sldId id="315"/>
            <p14:sldId id="316"/>
            <p14:sldId id="317"/>
            <p14:sldId id="319"/>
            <p14:sldId id="321"/>
            <p14:sldId id="323"/>
            <p14:sldId id="324"/>
            <p14:sldId id="322"/>
            <p14:sldId id="325"/>
            <p14:sldId id="326"/>
            <p14:sldId id="327"/>
            <p14:sldId id="328"/>
            <p14:sldId id="329"/>
            <p14:sldId id="330"/>
            <p14:sldId id="331"/>
            <p14:sldId id="333"/>
            <p14:sldId id="334"/>
            <p14:sldId id="335"/>
            <p14:sldId id="336"/>
            <p14:sldId id="337"/>
            <p14:sldId id="338"/>
            <p14:sldId id="339"/>
            <p14:sldId id="340"/>
            <p14:sldId id="341"/>
            <p14:sldId id="342"/>
            <p14:sldId id="343"/>
            <p14:sldId id="344"/>
            <p14:sldId id="345"/>
            <p14:sldId id="346"/>
            <p14:sldId id="347"/>
            <p14:sldId id="348"/>
            <p14:sldId id="349"/>
            <p14:sldId id="351"/>
            <p14:sldId id="352"/>
            <p14:sldId id="350"/>
            <p14:sldId id="353"/>
            <p14:sldId id="354"/>
            <p14:sldId id="355"/>
            <p14:sldId id="356"/>
            <p14:sldId id="357"/>
            <p14:sldId id="358"/>
            <p14:sldId id="359"/>
            <p14:sldId id="360"/>
            <p14:sldId id="361"/>
            <p14:sldId id="363"/>
            <p14:sldId id="362"/>
            <p14:sldId id="364"/>
            <p14:sldId id="365"/>
            <p14:sldId id="367"/>
            <p14:sldId id="368"/>
            <p14:sldId id="369"/>
            <p14:sldId id="370"/>
            <p14:sldId id="371"/>
            <p14:sldId id="372"/>
            <p14:sldId id="374"/>
            <p14:sldId id="3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82"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5415CB64-0103-44C8-89C8-8AF8A6F75BDE}" type="datetimeFigureOut">
              <a:rPr lang="zh-CN" altLang="en-US" smtClean="0"/>
              <a:pPr/>
              <a:t>2023/8/7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60DAF8C5-CD06-4A26-A905-95DCAF07F939}" type="slidenum">
              <a:rPr lang="zh-CN" altLang="en-US" smtClean="0"/>
              <a:pPr/>
              <a:t>‹#›</a:t>
            </a:fld>
            <a:endParaRPr lang="zh-CN" altLang="en-US" dirty="0"/>
          </a:p>
        </p:txBody>
      </p:sp>
    </p:spTree>
    <p:extLst>
      <p:ext uri="{BB962C8B-B14F-4D97-AF65-F5344CB8AC3E}">
        <p14:creationId xmlns:p14="http://schemas.microsoft.com/office/powerpoint/2010/main" val="255972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2970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89CD6-91A9-328A-C0BA-9A60B704C19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E8DE165-4954-F430-5998-A3D4A6AD72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188C37-3701-45EB-AE32-72D125A56EA0}"/>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5" name="页脚占位符 4">
            <a:extLst>
              <a:ext uri="{FF2B5EF4-FFF2-40B4-BE49-F238E27FC236}">
                <a16:creationId xmlns:a16="http://schemas.microsoft.com/office/drawing/2014/main" id="{010F3CC4-43D4-B9A7-FF6A-B662681DBE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3FC451-415B-558B-F0FB-5189CF022628}"/>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15436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D81E5-76FC-E16D-24E1-483E73888B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3D1406-AFF5-CCC7-0D16-7ED539515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AFD9A2-D712-B9E4-B9CB-A12E6AB91F0B}"/>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5" name="页脚占位符 4">
            <a:extLst>
              <a:ext uri="{FF2B5EF4-FFF2-40B4-BE49-F238E27FC236}">
                <a16:creationId xmlns:a16="http://schemas.microsoft.com/office/drawing/2014/main" id="{E67EE81C-9923-BCC6-4788-12483035EB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469031-17EC-9A07-13DF-05C91CC7F33E}"/>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315679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48332B-34D6-CEB9-9C6B-0431E8660D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7E4791-3A79-FA92-B869-90BF1AD256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5EF933-5FAC-C13D-88E4-417AF8838FDF}"/>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5" name="页脚占位符 4">
            <a:extLst>
              <a:ext uri="{FF2B5EF4-FFF2-40B4-BE49-F238E27FC236}">
                <a16:creationId xmlns:a16="http://schemas.microsoft.com/office/drawing/2014/main" id="{F39BDA57-0E66-AE78-4C40-62875630F2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34D450-CD04-F4F6-898E-0E966C44FDBF}"/>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15090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E29D9-0BC0-826C-8406-BE36DC7AA3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215C7E-C510-141E-8046-253F6C2DAD6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DF35FA-AC3F-68C6-8C09-A4C8156610F9}"/>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5" name="页脚占位符 4">
            <a:extLst>
              <a:ext uri="{FF2B5EF4-FFF2-40B4-BE49-F238E27FC236}">
                <a16:creationId xmlns:a16="http://schemas.microsoft.com/office/drawing/2014/main" id="{F4B8A7A5-4D01-D095-AB7B-A0115E2754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D88BC1-D57F-8C51-1BEA-E10924E87037}"/>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1708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E67E2-1880-F46E-0073-66438C56E09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90F400-A850-CDDF-6596-1FFFDBF66F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A84B24-E69E-28B4-9B6B-698B3AA943F0}"/>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5" name="页脚占位符 4">
            <a:extLst>
              <a:ext uri="{FF2B5EF4-FFF2-40B4-BE49-F238E27FC236}">
                <a16:creationId xmlns:a16="http://schemas.microsoft.com/office/drawing/2014/main" id="{B89530EA-F41D-C973-3834-933FCF226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99D376-672D-072B-5D32-B41AC9D5A2F2}"/>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299819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4E9A0-4855-F478-A4B2-6BE843D3A3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5A3C17-CFF6-7619-9D6A-D0D9B2C3F62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D88501-D9FE-48C6-D5A1-BF631098069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20836BA-C1CB-5F7E-45A8-B505A3D445A0}"/>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6" name="页脚占位符 5">
            <a:extLst>
              <a:ext uri="{FF2B5EF4-FFF2-40B4-BE49-F238E27FC236}">
                <a16:creationId xmlns:a16="http://schemas.microsoft.com/office/drawing/2014/main" id="{706002C0-53BE-55F6-AEC0-F65D3D5953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2D5FCF-0965-FBA2-4414-B6D82BB7B5EA}"/>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29546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BC4D9-420A-F98B-36C8-618B770CB6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B3A86F-7CA5-F7C8-524E-11EE103BAA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98AF6AC-1ABC-CEB7-3092-94032C2D62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43B9838-03DA-271D-D2AC-5E2CC4C6E7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D3BA9B-6F66-4C73-BF4A-80D0237C40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20CD1D7-D6A3-3282-BDED-5BF50844750B}"/>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8" name="页脚占位符 7">
            <a:extLst>
              <a:ext uri="{FF2B5EF4-FFF2-40B4-BE49-F238E27FC236}">
                <a16:creationId xmlns:a16="http://schemas.microsoft.com/office/drawing/2014/main" id="{8F116D84-1F36-D27D-13A1-BEF1C364F6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13B0265-F6B0-1746-5D9B-47F07D27F41E}"/>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67804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7CC5E-A21E-94CA-5B68-5561AC7A590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69B79F-FCC3-83F6-3B58-155786592974}"/>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4" name="页脚占位符 3">
            <a:extLst>
              <a:ext uri="{FF2B5EF4-FFF2-40B4-BE49-F238E27FC236}">
                <a16:creationId xmlns:a16="http://schemas.microsoft.com/office/drawing/2014/main" id="{6CBA62E8-65A0-32A2-6796-0F48C78DED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D0DAC1F-9FE4-B6FB-8399-E140B7F05133}"/>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383942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37CFC5-8076-B0F6-F4F4-1FFD9F36B989}"/>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3" name="页脚占位符 2">
            <a:extLst>
              <a:ext uri="{FF2B5EF4-FFF2-40B4-BE49-F238E27FC236}">
                <a16:creationId xmlns:a16="http://schemas.microsoft.com/office/drawing/2014/main" id="{F92ED549-0E7C-93C7-4D80-0D6BF20920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4CB26A-4E36-68A5-454D-7BBD7CCDCE4F}"/>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3738005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801A1-8BBE-5BE5-B891-EE64065C9A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C8D0F6-B134-816F-CCB4-23875EF42D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D36504-8D41-C40E-1CCC-83E63698B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1C159D-F015-53E4-DD98-1DC8FA6D1E69}"/>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6" name="页脚占位符 5">
            <a:extLst>
              <a:ext uri="{FF2B5EF4-FFF2-40B4-BE49-F238E27FC236}">
                <a16:creationId xmlns:a16="http://schemas.microsoft.com/office/drawing/2014/main" id="{FB705304-7DF7-DA38-60D0-25475EFD38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BA846E-C8B5-7E5B-3A10-F384688A79DC}"/>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948713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C67B4-43B6-422F-965E-ECF97CE34A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9A47BD-2E11-178E-6D67-C67CB2F648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223D25-75D7-ACAF-BFB4-BD0A41818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F3539F-3F97-3965-3358-2ECE241351F6}"/>
              </a:ext>
            </a:extLst>
          </p:cNvPr>
          <p:cNvSpPr>
            <a:spLocks noGrp="1"/>
          </p:cNvSpPr>
          <p:nvPr>
            <p:ph type="dt" sz="half" idx="10"/>
          </p:nvPr>
        </p:nvSpPr>
        <p:spPr/>
        <p:txBody>
          <a:bodyPr/>
          <a:lstStyle/>
          <a:p>
            <a:fld id="{32231B07-1CC9-4FF5-8D01-9008F79E0C81}" type="datetimeFigureOut">
              <a:rPr lang="zh-CN" altLang="en-US" smtClean="0"/>
              <a:t>2023/8/7</a:t>
            </a:fld>
            <a:endParaRPr lang="zh-CN" altLang="en-US"/>
          </a:p>
        </p:txBody>
      </p:sp>
      <p:sp>
        <p:nvSpPr>
          <p:cNvPr id="6" name="页脚占位符 5">
            <a:extLst>
              <a:ext uri="{FF2B5EF4-FFF2-40B4-BE49-F238E27FC236}">
                <a16:creationId xmlns:a16="http://schemas.microsoft.com/office/drawing/2014/main" id="{9E1BCD38-6224-02AF-482B-C8A5532F41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888C5B-B7DC-2968-9C6D-33B42F3E4EBD}"/>
              </a:ext>
            </a:extLst>
          </p:cNvPr>
          <p:cNvSpPr>
            <a:spLocks noGrp="1"/>
          </p:cNvSpPr>
          <p:nvPr>
            <p:ph type="sldNum" sz="quarter" idx="12"/>
          </p:nvPr>
        </p:nvSpPr>
        <p:spPr/>
        <p:txBody>
          <a:bodyPr/>
          <a:lstStyle/>
          <a:p>
            <a:fld id="{6313EBD3-C1F4-4F99-9417-E0D3BF503C93}" type="slidenum">
              <a:rPr lang="zh-CN" altLang="en-US" smtClean="0"/>
              <a:t>‹#›</a:t>
            </a:fld>
            <a:endParaRPr lang="zh-CN" altLang="en-US"/>
          </a:p>
        </p:txBody>
      </p:sp>
    </p:spTree>
    <p:extLst>
      <p:ext uri="{BB962C8B-B14F-4D97-AF65-F5344CB8AC3E}">
        <p14:creationId xmlns:p14="http://schemas.microsoft.com/office/powerpoint/2010/main" val="3372016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67F79B-EE6A-795B-AD29-517D884B4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BDFC104-6A4C-599B-0613-73DF8C7B7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6078854-6E61-C912-5B18-91A92474A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231B07-1CC9-4FF5-8D01-9008F79E0C81}" type="datetimeFigureOut">
              <a:rPr lang="zh-CN" altLang="en-US" smtClean="0"/>
              <a:pPr/>
              <a:t>2023/8/7</a:t>
            </a:fld>
            <a:endParaRPr lang="zh-CN" altLang="en-US" dirty="0"/>
          </a:p>
        </p:txBody>
      </p:sp>
      <p:sp>
        <p:nvSpPr>
          <p:cNvPr id="5" name="页脚占位符 4">
            <a:extLst>
              <a:ext uri="{FF2B5EF4-FFF2-40B4-BE49-F238E27FC236}">
                <a16:creationId xmlns:a16="http://schemas.microsoft.com/office/drawing/2014/main" id="{1FE6B9F2-C675-71B9-534C-9D5AB00082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66AFBF26-6F39-A770-627C-A6EABC659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313EBD3-C1F4-4F99-9417-E0D3BF503C93}" type="slidenum">
              <a:rPr lang="zh-CN" altLang="en-US" smtClean="0"/>
              <a:pPr/>
              <a:t>‹#›</a:t>
            </a:fld>
            <a:endParaRPr lang="zh-CN" altLang="en-US" dirty="0"/>
          </a:p>
        </p:txBody>
      </p:sp>
      <p:sp>
        <p:nvSpPr>
          <p:cNvPr id="7" name="文本框 6">
            <a:extLst>
              <a:ext uri="{FF2B5EF4-FFF2-40B4-BE49-F238E27FC236}">
                <a16:creationId xmlns:a16="http://schemas.microsoft.com/office/drawing/2014/main" id="{4826A241-950F-2D89-CA56-676015ED1E47}"/>
              </a:ext>
            </a:extLst>
          </p:cNvPr>
          <p:cNvSpPr txBox="1"/>
          <p:nvPr userDrawn="1"/>
        </p:nvSpPr>
        <p:spPr>
          <a:xfrm rot="9074547" flipH="1" flipV="1">
            <a:off x="-493161" y="513707"/>
            <a:ext cx="400693" cy="107722"/>
          </a:xfrm>
          <a:prstGeom prst="rect">
            <a:avLst/>
          </a:prstGeom>
          <a:noFill/>
        </p:spPr>
        <p:txBody>
          <a:bodyPr wrap="square" rtlCol="0">
            <a:spAutoFit/>
          </a:bodyPr>
          <a:lstStyle/>
          <a:p>
            <a:r>
              <a:rPr lang="zh-CN" altLang="en-US" sz="100" dirty="0">
                <a:solidFill>
                  <a:schemeClr val="bg1">
                    <a:lumMod val="65000"/>
                  </a:schemeClr>
                </a:solidFill>
                <a:latin typeface="微软雅黑" panose="020B0503020204020204" pitchFamily="34" charset="-122"/>
                <a:ea typeface="微软雅黑" panose="020B0503020204020204" pitchFamily="34" charset="-122"/>
              </a:rPr>
              <a:t>木卫林</a:t>
            </a:r>
          </a:p>
        </p:txBody>
      </p:sp>
    </p:spTree>
    <p:extLst>
      <p:ext uri="{BB962C8B-B14F-4D97-AF65-F5344CB8AC3E}">
        <p14:creationId xmlns:p14="http://schemas.microsoft.com/office/powerpoint/2010/main" val="1518078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4310896" y="2702138"/>
            <a:ext cx="3570208" cy="1015663"/>
          </a:xfrm>
          <a:prstGeom prst="rect">
            <a:avLst/>
          </a:prstGeom>
          <a:noFill/>
        </p:spPr>
        <p:txBody>
          <a:bodyPr wrap="none" rtlCol="0">
            <a:spAutoFit/>
          </a:bodyPr>
          <a:lstStyle/>
          <a:p>
            <a:r>
              <a:rPr lang="zh-CN" altLang="en-US" sz="6000" b="1" spc="600" dirty="0">
                <a:solidFill>
                  <a:schemeClr val="bg1"/>
                </a:solidFill>
                <a:latin typeface="微软雅黑" panose="020B0503020204020204" pitchFamily="34" charset="-122"/>
                <a:ea typeface="微软雅黑" panose="020B0503020204020204" pitchFamily="34" charset="-122"/>
              </a:rPr>
              <a:t>组会汇报</a:t>
            </a:r>
          </a:p>
        </p:txBody>
      </p:sp>
      <p:sp>
        <p:nvSpPr>
          <p:cNvPr id="6" name="文本框 5">
            <a:extLst>
              <a:ext uri="{FF2B5EF4-FFF2-40B4-BE49-F238E27FC236}">
                <a16:creationId xmlns:a16="http://schemas.microsoft.com/office/drawing/2014/main" id="{A7A29259-8F20-7430-E22A-807F0689825A}"/>
              </a:ext>
            </a:extLst>
          </p:cNvPr>
          <p:cNvSpPr txBox="1"/>
          <p:nvPr/>
        </p:nvSpPr>
        <p:spPr>
          <a:xfrm>
            <a:off x="4258382" y="3893958"/>
            <a:ext cx="3675237" cy="307777"/>
          </a:xfrm>
          <a:prstGeom prst="rect">
            <a:avLst/>
          </a:prstGeom>
          <a:noFill/>
        </p:spPr>
        <p:txBody>
          <a:bodyPr wrap="none" rtlCol="0">
            <a:spAutoFit/>
          </a:bodyPr>
          <a:lstStyle/>
          <a:p>
            <a:pPr algn="ctr"/>
            <a:r>
              <a:rPr lang="en-US" altLang="zh-CN"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Group Meeting Report</a:t>
            </a:r>
            <a:endParaRPr lang="zh-CN" altLang="en-US"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8219C9D-AC8C-907B-81EA-9C68D1C9A4AA}"/>
              </a:ext>
            </a:extLst>
          </p:cNvPr>
          <p:cNvSpPr txBox="1"/>
          <p:nvPr/>
        </p:nvSpPr>
        <p:spPr>
          <a:xfrm>
            <a:off x="3527653" y="5025519"/>
            <a:ext cx="181171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汇报人：陶仕儇</a:t>
            </a:r>
            <a:endParaRPr lang="en-US" altLang="zh-CN"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D58CF4A-E165-709E-8D5E-D3C89399DB91}"/>
              </a:ext>
            </a:extLst>
          </p:cNvPr>
          <p:cNvSpPr txBox="1"/>
          <p:nvPr/>
        </p:nvSpPr>
        <p:spPr>
          <a:xfrm>
            <a:off x="6764473" y="5046890"/>
            <a:ext cx="1877437" cy="369332"/>
          </a:xfrm>
          <a:prstGeom prst="rect">
            <a:avLst/>
          </a:prstGeom>
          <a:noFill/>
        </p:spPr>
        <p:txBody>
          <a:bodyPr wrap="none" rtlCol="0">
            <a:spAutoFit/>
          </a:bodyPr>
          <a:lstStyle/>
          <a:p>
            <a:pPr algn="ctr"/>
            <a:r>
              <a:rPr lang="en-US" altLang="zh-CN" b="1" dirty="0">
                <a:latin typeface="微软雅黑" panose="020B0503020204020204" pitchFamily="34" charset="-122"/>
                <a:ea typeface="微软雅黑" panose="020B0503020204020204" pitchFamily="34" charset="-122"/>
              </a:rPr>
              <a:t>2023</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月</a:t>
            </a: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日</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323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3" name="图片 2">
            <a:extLst>
              <a:ext uri="{FF2B5EF4-FFF2-40B4-BE49-F238E27FC236}">
                <a16:creationId xmlns:a16="http://schemas.microsoft.com/office/drawing/2014/main" id="{C5D351A2-EAF8-9DB6-4558-0DDBA5F4C611}"/>
              </a:ext>
            </a:extLst>
          </p:cNvPr>
          <p:cNvPicPr>
            <a:picLocks noChangeAspect="1"/>
          </p:cNvPicPr>
          <p:nvPr/>
        </p:nvPicPr>
        <p:blipFill>
          <a:blip r:embed="rId2"/>
          <a:stretch>
            <a:fillRect/>
          </a:stretch>
        </p:blipFill>
        <p:spPr>
          <a:xfrm>
            <a:off x="5698986" y="1284120"/>
            <a:ext cx="5004323" cy="4647869"/>
          </a:xfrm>
          <a:prstGeom prst="rect">
            <a:avLst/>
          </a:prstGeom>
        </p:spPr>
      </p:pic>
      <p:sp>
        <p:nvSpPr>
          <p:cNvPr id="5" name="文本框 4">
            <a:extLst>
              <a:ext uri="{FF2B5EF4-FFF2-40B4-BE49-F238E27FC236}">
                <a16:creationId xmlns:a16="http://schemas.microsoft.com/office/drawing/2014/main" id="{813C7322-8B3C-0C54-D028-FB82DE59D8D9}"/>
              </a:ext>
            </a:extLst>
          </p:cNvPr>
          <p:cNvSpPr txBox="1"/>
          <p:nvPr/>
        </p:nvSpPr>
        <p:spPr>
          <a:xfrm>
            <a:off x="869439" y="3368693"/>
            <a:ext cx="6344432"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数据增强，编码，</a:t>
            </a:r>
            <a:r>
              <a:rPr lang="en-US" altLang="zh-CN" sz="2000" b="1" dirty="0">
                <a:solidFill>
                  <a:srgbClr val="122E66"/>
                </a:solidFill>
                <a:latin typeface="微软雅黑" panose="020B0503020204020204" pitchFamily="34" charset="-122"/>
                <a:ea typeface="微软雅黑" panose="020B0503020204020204" pitchFamily="34" charset="-122"/>
              </a:rPr>
              <a:t>loss</a:t>
            </a:r>
            <a:r>
              <a:rPr lang="zh-CN" altLang="en-US" sz="2000" b="1" dirty="0">
                <a:solidFill>
                  <a:srgbClr val="122E66"/>
                </a:solidFill>
                <a:latin typeface="微软雅黑" panose="020B0503020204020204" pitchFamily="34" charset="-122"/>
                <a:ea typeface="微软雅黑" panose="020B0503020204020204" pitchFamily="34" charset="-122"/>
              </a:rPr>
              <a:t>最小化（相似度）</a:t>
            </a:r>
          </a:p>
        </p:txBody>
      </p:sp>
    </p:spTree>
    <p:extLst>
      <p:ext uri="{BB962C8B-B14F-4D97-AF65-F5344CB8AC3E}">
        <p14:creationId xmlns:p14="http://schemas.microsoft.com/office/powerpoint/2010/main" val="47409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Typical Training Schemes</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3" name="文本框 2">
            <a:extLst>
              <a:ext uri="{FF2B5EF4-FFF2-40B4-BE49-F238E27FC236}">
                <a16:creationId xmlns:a16="http://schemas.microsoft.com/office/drawing/2014/main" id="{861EC2C8-244A-A805-23A5-4A12769A6BDF}"/>
              </a:ext>
            </a:extLst>
          </p:cNvPr>
          <p:cNvSpPr txBox="1"/>
          <p:nvPr/>
        </p:nvSpPr>
        <p:spPr>
          <a:xfrm>
            <a:off x="1096609" y="2113622"/>
            <a:ext cx="9998781" cy="70788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尽管SSR有统一的公式，但推荐任务与前置任务在各种场景下以不同的方式耦合。SSR 的三种典型训练方案：</a:t>
            </a:r>
            <a:r>
              <a:rPr lang="zh-CN" altLang="en-US" sz="2000" b="1" dirty="0">
                <a:solidFill>
                  <a:srgbClr val="FF0000"/>
                </a:solidFill>
                <a:latin typeface="微软雅黑" panose="020B0503020204020204" pitchFamily="34" charset="-122"/>
                <a:ea typeface="微软雅黑" panose="020B0503020204020204" pitchFamily="34" charset="-122"/>
              </a:rPr>
              <a:t>联合学习（JL）、预训练和微调（PF）以及集成学习（IL）</a:t>
            </a:r>
          </a:p>
        </p:txBody>
      </p:sp>
      <p:pic>
        <p:nvPicPr>
          <p:cNvPr id="5" name="图片 4">
            <a:extLst>
              <a:ext uri="{FF2B5EF4-FFF2-40B4-BE49-F238E27FC236}">
                <a16:creationId xmlns:a16="http://schemas.microsoft.com/office/drawing/2014/main" id="{61928905-018E-A5AE-0911-15A1240544D2}"/>
              </a:ext>
            </a:extLst>
          </p:cNvPr>
          <p:cNvPicPr>
            <a:picLocks noChangeAspect="1"/>
          </p:cNvPicPr>
          <p:nvPr/>
        </p:nvPicPr>
        <p:blipFill>
          <a:blip r:embed="rId2"/>
          <a:stretch>
            <a:fillRect/>
          </a:stretch>
        </p:blipFill>
        <p:spPr>
          <a:xfrm>
            <a:off x="2910735" y="3171938"/>
            <a:ext cx="6370527" cy="2979400"/>
          </a:xfrm>
          <a:prstGeom prst="rect">
            <a:avLst/>
          </a:prstGeom>
        </p:spPr>
      </p:pic>
    </p:spTree>
    <p:extLst>
      <p:ext uri="{BB962C8B-B14F-4D97-AF65-F5344CB8AC3E}">
        <p14:creationId xmlns:p14="http://schemas.microsoft.com/office/powerpoint/2010/main" val="2625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Graph-Based Augmentation</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4" name="图片 3">
            <a:extLst>
              <a:ext uri="{FF2B5EF4-FFF2-40B4-BE49-F238E27FC236}">
                <a16:creationId xmlns:a16="http://schemas.microsoft.com/office/drawing/2014/main" id="{DADD50DE-DD2B-EFCF-1ABE-4C65A04DD571}"/>
              </a:ext>
            </a:extLst>
          </p:cNvPr>
          <p:cNvPicPr>
            <a:picLocks noChangeAspect="1"/>
          </p:cNvPicPr>
          <p:nvPr/>
        </p:nvPicPr>
        <p:blipFill>
          <a:blip r:embed="rId2"/>
          <a:stretch>
            <a:fillRect/>
          </a:stretch>
        </p:blipFill>
        <p:spPr>
          <a:xfrm>
            <a:off x="2874112" y="2033116"/>
            <a:ext cx="6443775" cy="4149598"/>
          </a:xfrm>
          <a:prstGeom prst="rect">
            <a:avLst/>
          </a:prstGeom>
        </p:spPr>
      </p:pic>
    </p:spTree>
    <p:extLst>
      <p:ext uri="{BB962C8B-B14F-4D97-AF65-F5344CB8AC3E}">
        <p14:creationId xmlns:p14="http://schemas.microsoft.com/office/powerpoint/2010/main" val="2335327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D1065853-A8D1-F2F2-E5E1-6526E596578E}"/>
              </a:ext>
            </a:extLst>
          </p:cNvPr>
          <p:cNvSpPr txBox="1"/>
          <p:nvPr/>
        </p:nvSpPr>
        <p:spPr>
          <a:xfrm>
            <a:off x="707170" y="1321277"/>
            <a:ext cx="10090266" cy="1211357"/>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Comparison of Data Augmentations in CL</a:t>
            </a:r>
          </a:p>
          <a:p>
            <a:pPr>
              <a:lnSpc>
                <a:spcPct val="125000"/>
              </a:lnSpc>
              <a:spcBef>
                <a:spcPts val="600"/>
              </a:spcBef>
              <a:spcAft>
                <a:spcPts val="600"/>
              </a:spcAft>
            </a:pPr>
            <a:endParaRPr lang="en-US" altLang="zh-CN" sz="20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实验分析</a:t>
              </a:r>
            </a:p>
          </p:txBody>
        </p:sp>
      </p:grpSp>
      <p:pic>
        <p:nvPicPr>
          <p:cNvPr id="3" name="图片 2">
            <a:extLst>
              <a:ext uri="{FF2B5EF4-FFF2-40B4-BE49-F238E27FC236}">
                <a16:creationId xmlns:a16="http://schemas.microsoft.com/office/drawing/2014/main" id="{A98333E9-C55A-6A2A-2EFB-D4EE8A829B59}"/>
              </a:ext>
            </a:extLst>
          </p:cNvPr>
          <p:cNvPicPr>
            <a:picLocks noChangeAspect="1"/>
          </p:cNvPicPr>
          <p:nvPr/>
        </p:nvPicPr>
        <p:blipFill>
          <a:blip r:embed="rId2"/>
          <a:stretch>
            <a:fillRect/>
          </a:stretch>
        </p:blipFill>
        <p:spPr>
          <a:xfrm>
            <a:off x="2232968" y="2035479"/>
            <a:ext cx="7726063" cy="4117543"/>
          </a:xfrm>
          <a:prstGeom prst="rect">
            <a:avLst/>
          </a:prstGeom>
        </p:spPr>
      </p:pic>
      <p:grpSp>
        <p:nvGrpSpPr>
          <p:cNvPr id="18" name="组合 17">
            <a:extLst>
              <a:ext uri="{FF2B5EF4-FFF2-40B4-BE49-F238E27FC236}">
                <a16:creationId xmlns:a16="http://schemas.microsoft.com/office/drawing/2014/main" id="{A9DE3425-C527-2C4A-AEA2-2B96AB846ACD}"/>
              </a:ext>
            </a:extLst>
          </p:cNvPr>
          <p:cNvGrpSpPr/>
          <p:nvPr/>
        </p:nvGrpSpPr>
        <p:grpSpPr>
          <a:xfrm>
            <a:off x="326852" y="6303335"/>
            <a:ext cx="4006715" cy="385298"/>
            <a:chOff x="1658026" y="65768"/>
            <a:chExt cx="4006715" cy="385298"/>
          </a:xfrm>
        </p:grpSpPr>
        <p:sp>
          <p:nvSpPr>
            <p:cNvPr id="19" name="矩形: 圆角 18">
              <a:extLst>
                <a:ext uri="{FF2B5EF4-FFF2-40B4-BE49-F238E27FC236}">
                  <a16:creationId xmlns:a16="http://schemas.microsoft.com/office/drawing/2014/main" id="{5F4F49B9-059A-9BE1-A23E-616D43E865C4}"/>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D32C33C-F501-4B31-63ED-90615EA661A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25" name="文本框 24">
              <a:extLst>
                <a:ext uri="{FF2B5EF4-FFF2-40B4-BE49-F238E27FC236}">
                  <a16:creationId xmlns:a16="http://schemas.microsoft.com/office/drawing/2014/main" id="{E5CBBCDD-1728-A8DE-6BDB-76CAE579B815}"/>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26" name="文本框 25">
              <a:extLst>
                <a:ext uri="{FF2B5EF4-FFF2-40B4-BE49-F238E27FC236}">
                  <a16:creationId xmlns:a16="http://schemas.microsoft.com/office/drawing/2014/main" id="{F3F0D0C5-7E24-4C28-13F7-877ECF21D992}"/>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7" name="文本框 26">
              <a:extLst>
                <a:ext uri="{FF2B5EF4-FFF2-40B4-BE49-F238E27FC236}">
                  <a16:creationId xmlns:a16="http://schemas.microsoft.com/office/drawing/2014/main" id="{7134C0B2-FFF6-C01A-9F1A-B13AAFE9706C}"/>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310672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D1065853-A8D1-F2F2-E5E1-6526E596578E}"/>
              </a:ext>
            </a:extLst>
          </p:cNvPr>
          <p:cNvSpPr txBox="1"/>
          <p:nvPr/>
        </p:nvSpPr>
        <p:spPr>
          <a:xfrm>
            <a:off x="707170" y="1321277"/>
            <a:ext cx="1009026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Comparison of Data Augmentations in CL</a:t>
            </a: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实验分析</a:t>
              </a:r>
            </a:p>
          </p:txBody>
        </p:sp>
      </p:grpSp>
      <p:pic>
        <p:nvPicPr>
          <p:cNvPr id="4" name="图片 3">
            <a:extLst>
              <a:ext uri="{FF2B5EF4-FFF2-40B4-BE49-F238E27FC236}">
                <a16:creationId xmlns:a16="http://schemas.microsoft.com/office/drawing/2014/main" id="{A55D3957-E29D-3D0A-1F4D-09CD26146D80}"/>
              </a:ext>
            </a:extLst>
          </p:cNvPr>
          <p:cNvPicPr>
            <a:picLocks noChangeAspect="1"/>
          </p:cNvPicPr>
          <p:nvPr/>
        </p:nvPicPr>
        <p:blipFill>
          <a:blip r:embed="rId2"/>
          <a:stretch>
            <a:fillRect/>
          </a:stretch>
        </p:blipFill>
        <p:spPr>
          <a:xfrm>
            <a:off x="2529333" y="2301802"/>
            <a:ext cx="7133333" cy="3371429"/>
          </a:xfrm>
          <a:prstGeom prst="rect">
            <a:avLst/>
          </a:prstGeom>
        </p:spPr>
      </p:pic>
      <p:grpSp>
        <p:nvGrpSpPr>
          <p:cNvPr id="5" name="组合 4">
            <a:extLst>
              <a:ext uri="{FF2B5EF4-FFF2-40B4-BE49-F238E27FC236}">
                <a16:creationId xmlns:a16="http://schemas.microsoft.com/office/drawing/2014/main" id="{CE87B762-96B7-9E5A-83C0-20A0E6BAADC6}"/>
              </a:ext>
            </a:extLst>
          </p:cNvPr>
          <p:cNvGrpSpPr/>
          <p:nvPr/>
        </p:nvGrpSpPr>
        <p:grpSpPr>
          <a:xfrm>
            <a:off x="326852" y="6303335"/>
            <a:ext cx="4006715" cy="385298"/>
            <a:chOff x="1658026" y="65768"/>
            <a:chExt cx="4006715" cy="385298"/>
          </a:xfrm>
        </p:grpSpPr>
        <p:sp>
          <p:nvSpPr>
            <p:cNvPr id="6" name="矩形: 圆角 5">
              <a:extLst>
                <a:ext uri="{FF2B5EF4-FFF2-40B4-BE49-F238E27FC236}">
                  <a16:creationId xmlns:a16="http://schemas.microsoft.com/office/drawing/2014/main" id="{DD35833A-0889-C1B3-5C4C-53C1C672C281}"/>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A787BF-A700-0BB5-CBEF-70DA50E9582C}"/>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4" name="文本框 13">
              <a:extLst>
                <a:ext uri="{FF2B5EF4-FFF2-40B4-BE49-F238E27FC236}">
                  <a16:creationId xmlns:a16="http://schemas.microsoft.com/office/drawing/2014/main" id="{8F9A426A-91D5-A0E3-88E9-051E20484C3A}"/>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5" name="文本框 14">
              <a:extLst>
                <a:ext uri="{FF2B5EF4-FFF2-40B4-BE49-F238E27FC236}">
                  <a16:creationId xmlns:a16="http://schemas.microsoft.com/office/drawing/2014/main" id="{63F9E296-6B10-F4F9-4F0D-B2C2BD1AC60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6" name="文本框 15">
              <a:extLst>
                <a:ext uri="{FF2B5EF4-FFF2-40B4-BE49-F238E27FC236}">
                  <a16:creationId xmlns:a16="http://schemas.microsoft.com/office/drawing/2014/main" id="{C2E9155C-F7FB-1E4D-FF40-0057A7FB2F4F}"/>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3168329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D1065853-A8D1-F2F2-E5E1-6526E596578E}"/>
              </a:ext>
            </a:extLst>
          </p:cNvPr>
          <p:cNvSpPr txBox="1"/>
          <p:nvPr/>
        </p:nvSpPr>
        <p:spPr>
          <a:xfrm>
            <a:off x="707170" y="1321277"/>
            <a:ext cx="1009026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Comparison of SSR Models</a:t>
            </a: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实验分析</a:t>
              </a:r>
            </a:p>
          </p:txBody>
        </p:sp>
      </p:grpSp>
      <p:grpSp>
        <p:nvGrpSpPr>
          <p:cNvPr id="5" name="组合 4">
            <a:extLst>
              <a:ext uri="{FF2B5EF4-FFF2-40B4-BE49-F238E27FC236}">
                <a16:creationId xmlns:a16="http://schemas.microsoft.com/office/drawing/2014/main" id="{CE87B762-96B7-9E5A-83C0-20A0E6BAADC6}"/>
              </a:ext>
            </a:extLst>
          </p:cNvPr>
          <p:cNvGrpSpPr/>
          <p:nvPr/>
        </p:nvGrpSpPr>
        <p:grpSpPr>
          <a:xfrm>
            <a:off x="326852" y="6303335"/>
            <a:ext cx="4006715" cy="385298"/>
            <a:chOff x="1658026" y="65768"/>
            <a:chExt cx="4006715" cy="385298"/>
          </a:xfrm>
        </p:grpSpPr>
        <p:sp>
          <p:nvSpPr>
            <p:cNvPr id="6" name="矩形: 圆角 5">
              <a:extLst>
                <a:ext uri="{FF2B5EF4-FFF2-40B4-BE49-F238E27FC236}">
                  <a16:creationId xmlns:a16="http://schemas.microsoft.com/office/drawing/2014/main" id="{DD35833A-0889-C1B3-5C4C-53C1C672C281}"/>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A787BF-A700-0BB5-CBEF-70DA50E9582C}"/>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4" name="文本框 13">
              <a:extLst>
                <a:ext uri="{FF2B5EF4-FFF2-40B4-BE49-F238E27FC236}">
                  <a16:creationId xmlns:a16="http://schemas.microsoft.com/office/drawing/2014/main" id="{8F9A426A-91D5-A0E3-88E9-051E20484C3A}"/>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5" name="文本框 14">
              <a:extLst>
                <a:ext uri="{FF2B5EF4-FFF2-40B4-BE49-F238E27FC236}">
                  <a16:creationId xmlns:a16="http://schemas.microsoft.com/office/drawing/2014/main" id="{63F9E296-6B10-F4F9-4F0D-B2C2BD1AC60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6" name="文本框 15">
              <a:extLst>
                <a:ext uri="{FF2B5EF4-FFF2-40B4-BE49-F238E27FC236}">
                  <a16:creationId xmlns:a16="http://schemas.microsoft.com/office/drawing/2014/main" id="{C2E9155C-F7FB-1E4D-FF40-0057A7FB2F4F}"/>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9" name="图片 8">
            <a:extLst>
              <a:ext uri="{FF2B5EF4-FFF2-40B4-BE49-F238E27FC236}">
                <a16:creationId xmlns:a16="http://schemas.microsoft.com/office/drawing/2014/main" id="{9BBAFDC2-D252-7CE5-41C6-713737154345}"/>
              </a:ext>
            </a:extLst>
          </p:cNvPr>
          <p:cNvPicPr>
            <a:picLocks noChangeAspect="1"/>
          </p:cNvPicPr>
          <p:nvPr/>
        </p:nvPicPr>
        <p:blipFill>
          <a:blip r:embed="rId2"/>
          <a:stretch>
            <a:fillRect/>
          </a:stretch>
        </p:blipFill>
        <p:spPr>
          <a:xfrm>
            <a:off x="2143903" y="2387396"/>
            <a:ext cx="7904193" cy="3149327"/>
          </a:xfrm>
          <a:prstGeom prst="rect">
            <a:avLst/>
          </a:prstGeom>
        </p:spPr>
      </p:pic>
    </p:spTree>
    <p:extLst>
      <p:ext uri="{BB962C8B-B14F-4D97-AF65-F5344CB8AC3E}">
        <p14:creationId xmlns:p14="http://schemas.microsoft.com/office/powerpoint/2010/main" val="16219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4" name="文本框 3">
            <a:extLst>
              <a:ext uri="{FF2B5EF4-FFF2-40B4-BE49-F238E27FC236}">
                <a16:creationId xmlns:a16="http://schemas.microsoft.com/office/drawing/2014/main" id="{F165AF59-B810-4DB7-1D04-0164385D4EA4}"/>
              </a:ext>
            </a:extLst>
          </p:cNvPr>
          <p:cNvSpPr txBox="1"/>
          <p:nvPr/>
        </p:nvSpPr>
        <p:spPr>
          <a:xfrm>
            <a:off x="2026607" y="2305615"/>
            <a:ext cx="8138786" cy="2246769"/>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在图场景中，对比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方法表现出优越的推荐性能。 </a:t>
            </a:r>
            <a:r>
              <a:rPr lang="en-US" altLang="zh-CN" sz="2000" b="1" dirty="0">
                <a:solidFill>
                  <a:srgbClr val="122E66"/>
                </a:solidFill>
                <a:latin typeface="微软雅黑" panose="020B0503020204020204" pitchFamily="34" charset="-122"/>
                <a:ea typeface="微软雅黑" panose="020B0503020204020204" pitchFamily="34" charset="-122"/>
              </a:rPr>
              <a:t>SGL </a:t>
            </a:r>
            <a:r>
              <a:rPr lang="zh-CN" altLang="en-US" sz="2000" b="1" dirty="0">
                <a:solidFill>
                  <a:srgbClr val="122E66"/>
                </a:solidFill>
                <a:latin typeface="微软雅黑" panose="020B0503020204020204" pitchFamily="34" charset="-122"/>
                <a:ea typeface="微软雅黑" panose="020B0503020204020204" pitchFamily="34" charset="-122"/>
              </a:rPr>
              <a:t>和 </a:t>
            </a:r>
            <a:r>
              <a:rPr lang="en-US" altLang="zh-CN" sz="2000" b="1" dirty="0">
                <a:solidFill>
                  <a:srgbClr val="122E66"/>
                </a:solidFill>
                <a:latin typeface="微软雅黑" panose="020B0503020204020204" pitchFamily="34" charset="-122"/>
                <a:ea typeface="微软雅黑" panose="020B0503020204020204" pitchFamily="34" charset="-122"/>
              </a:rPr>
              <a:t>SimGCL </a:t>
            </a:r>
            <a:r>
              <a:rPr lang="zh-CN" altLang="en-US" sz="2000" b="1" dirty="0">
                <a:solidFill>
                  <a:srgbClr val="122E66"/>
                </a:solidFill>
                <a:latin typeface="微软雅黑" panose="020B0503020204020204" pitchFamily="34" charset="-122"/>
                <a:ea typeface="微软雅黑" panose="020B0503020204020204" pitchFamily="34" charset="-122"/>
              </a:rPr>
              <a:t>都显着改进了 </a:t>
            </a:r>
            <a:r>
              <a:rPr lang="en-US" altLang="zh-CN" sz="2000" b="1" dirty="0">
                <a:solidFill>
                  <a:srgbClr val="122E66"/>
                </a:solidFill>
                <a:latin typeface="微软雅黑" panose="020B0503020204020204" pitchFamily="34" charset="-122"/>
                <a:ea typeface="微软雅黑" panose="020B0503020204020204" pitchFamily="34" charset="-122"/>
              </a:rPr>
              <a:t>LightGCN</a:t>
            </a:r>
            <a:r>
              <a:rPr lang="zh-CN" altLang="en-US" sz="2000" b="1" dirty="0">
                <a:solidFill>
                  <a:srgbClr val="122E66"/>
                </a:solidFill>
                <a:latin typeface="微软雅黑" panose="020B0503020204020204" pitchFamily="34" charset="-122"/>
                <a:ea typeface="微软雅黑" panose="020B0503020204020204" pitchFamily="34" charset="-122"/>
              </a:rPr>
              <a:t>，但 </a:t>
            </a:r>
            <a:r>
              <a:rPr lang="en-US" altLang="zh-CN" sz="2000" b="1" dirty="0">
                <a:solidFill>
                  <a:srgbClr val="122E66"/>
                </a:solidFill>
                <a:latin typeface="微软雅黑" panose="020B0503020204020204" pitchFamily="34" charset="-122"/>
                <a:ea typeface="微软雅黑" panose="020B0503020204020204" pitchFamily="34" charset="-122"/>
              </a:rPr>
              <a:t>SimGCL </a:t>
            </a:r>
            <a:r>
              <a:rPr lang="zh-CN" altLang="en-US" sz="2000" b="1" dirty="0">
                <a:solidFill>
                  <a:srgbClr val="122E66"/>
                </a:solidFill>
                <a:latin typeface="微软雅黑" panose="020B0503020204020204" pitchFamily="34" charset="-122"/>
                <a:ea typeface="微软雅黑" panose="020B0503020204020204" pitchFamily="34" charset="-122"/>
              </a:rPr>
              <a:t>由于其更有效的基于噪声的特征增强而显示出更大的优越性。相比之下，这种情况下的预测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方法令人失望，甚至大大降低了性能。作者认为这是因为预测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需要更多信息（例如属性）来创建更强且有利的自我监督信号，但所使用的数据集不提供属性信息。生成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方法的性能介于对比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和预测 </a:t>
            </a:r>
            <a:r>
              <a:rPr lang="en-US" altLang="zh-CN" sz="2000" b="1" dirty="0">
                <a:solidFill>
                  <a:srgbClr val="122E66"/>
                </a:solidFill>
                <a:latin typeface="微软雅黑" panose="020B0503020204020204" pitchFamily="34" charset="-122"/>
                <a:ea typeface="微软雅黑" panose="020B0503020204020204" pitchFamily="34" charset="-122"/>
              </a:rPr>
              <a:t>SSR </a:t>
            </a:r>
            <a:r>
              <a:rPr lang="zh-CN" altLang="en-US" sz="2000" b="1" dirty="0">
                <a:solidFill>
                  <a:srgbClr val="122E66"/>
                </a:solidFill>
                <a:latin typeface="微软雅黑" panose="020B0503020204020204" pitchFamily="34" charset="-122"/>
                <a:ea typeface="微软雅黑" panose="020B0503020204020204" pitchFamily="34" charset="-122"/>
              </a:rPr>
              <a:t>之间，但仍取得了不错的改进</a:t>
            </a:r>
          </a:p>
        </p:txBody>
      </p:sp>
      <p:grpSp>
        <p:nvGrpSpPr>
          <p:cNvPr id="7" name="组合 6">
            <a:extLst>
              <a:ext uri="{FF2B5EF4-FFF2-40B4-BE49-F238E27FC236}">
                <a16:creationId xmlns:a16="http://schemas.microsoft.com/office/drawing/2014/main" id="{A34FF9EE-857B-1DD7-32FD-15165A97B86B}"/>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07D9E25B-9588-A899-EBD8-F57E80977083}"/>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36F99DC-8055-F275-71B1-2015D7205979}"/>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1" name="文本框 10">
              <a:extLst>
                <a:ext uri="{FF2B5EF4-FFF2-40B4-BE49-F238E27FC236}">
                  <a16:creationId xmlns:a16="http://schemas.microsoft.com/office/drawing/2014/main" id="{80E78FE7-CE9C-F24D-61F3-5448B75FFA73}"/>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2" name="文本框 11">
              <a:extLst>
                <a:ext uri="{FF2B5EF4-FFF2-40B4-BE49-F238E27FC236}">
                  <a16:creationId xmlns:a16="http://schemas.microsoft.com/office/drawing/2014/main" id="{E883EFE5-93A8-F5F5-9E0B-25DD5534FA8A}"/>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7" name="文本框 16">
              <a:extLst>
                <a:ext uri="{FF2B5EF4-FFF2-40B4-BE49-F238E27FC236}">
                  <a16:creationId xmlns:a16="http://schemas.microsoft.com/office/drawing/2014/main" id="{8870741D-35FE-A670-DE0E-E2711FFE78A2}"/>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113023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9A19486-D1AE-DB6E-AECA-93F849964058}"/>
              </a:ext>
            </a:extLst>
          </p:cNvPr>
          <p:cNvSpPr txBox="1"/>
          <p:nvPr/>
        </p:nvSpPr>
        <p:spPr>
          <a:xfrm>
            <a:off x="2026607" y="2305615"/>
            <a:ext cx="8138786"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虽然数据增强对于提高 SSR 性能至关重要，但当前大多数方法都依赖于从 CV、NLP 和图学习等其他领域借用的启发式方法。然而，这些方法无法无缝移植到推荐中来处理与场景紧密耦合且混有噪声和随机性的用户行为数据。此外，大多数方法基于启发式增强数据，并通过繁琐的试错来搜索合适的增强。</a:t>
            </a:r>
          </a:p>
        </p:txBody>
      </p:sp>
      <p:grpSp>
        <p:nvGrpSpPr>
          <p:cNvPr id="2" name="组合 1">
            <a:extLst>
              <a:ext uri="{FF2B5EF4-FFF2-40B4-BE49-F238E27FC236}">
                <a16:creationId xmlns:a16="http://schemas.microsoft.com/office/drawing/2014/main" id="{31C1B7C6-93F0-85BE-B00A-FD657294917D}"/>
              </a:ext>
            </a:extLst>
          </p:cNvPr>
          <p:cNvGrpSpPr/>
          <p:nvPr/>
        </p:nvGrpSpPr>
        <p:grpSpPr>
          <a:xfrm>
            <a:off x="0" y="0"/>
            <a:ext cx="12192000" cy="834161"/>
            <a:chOff x="0" y="0"/>
            <a:chExt cx="12192000" cy="834161"/>
          </a:xfrm>
        </p:grpSpPr>
        <p:sp>
          <p:nvSpPr>
            <p:cNvPr id="6" name="矩形 5">
              <a:extLst>
                <a:ext uri="{FF2B5EF4-FFF2-40B4-BE49-F238E27FC236}">
                  <a16:creationId xmlns:a16="http://schemas.microsoft.com/office/drawing/2014/main" id="{7CBA947D-71A1-34DC-B59C-F7008D01241E}"/>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37FCDD2-E1C8-BE91-C884-979ED207CC46}"/>
                </a:ext>
              </a:extLst>
            </p:cNvPr>
            <p:cNvSpPr txBox="1"/>
            <p:nvPr/>
          </p:nvSpPr>
          <p:spPr>
            <a:xfrm>
              <a:off x="308512" y="206746"/>
              <a:ext cx="220702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结论分析</a:t>
              </a:r>
              <a:endParaRPr lang="zh-CN" altLang="en-US" sz="2400" b="1" spc="300"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14040EB6-8CAF-5857-79C8-2938FADB800B}"/>
              </a:ext>
            </a:extLst>
          </p:cNvPr>
          <p:cNvGrpSpPr/>
          <p:nvPr/>
        </p:nvGrpSpPr>
        <p:grpSpPr>
          <a:xfrm>
            <a:off x="326852" y="6303335"/>
            <a:ext cx="4006715" cy="385298"/>
            <a:chOff x="1658026" y="65768"/>
            <a:chExt cx="4006715" cy="385298"/>
          </a:xfrm>
        </p:grpSpPr>
        <p:sp>
          <p:nvSpPr>
            <p:cNvPr id="19" name="矩形: 圆角 18">
              <a:extLst>
                <a:ext uri="{FF2B5EF4-FFF2-40B4-BE49-F238E27FC236}">
                  <a16:creationId xmlns:a16="http://schemas.microsoft.com/office/drawing/2014/main" id="{58662AC6-93CE-0388-6ACF-91143D3BDE77}"/>
                </a:ext>
              </a:extLst>
            </p:cNvPr>
            <p:cNvSpPr/>
            <p:nvPr/>
          </p:nvSpPr>
          <p:spPr>
            <a:xfrm>
              <a:off x="4488874"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D0F6165D-1682-E26E-12E3-1CB59DF58D94}"/>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21" name="文本框 20">
              <a:extLst>
                <a:ext uri="{FF2B5EF4-FFF2-40B4-BE49-F238E27FC236}">
                  <a16:creationId xmlns:a16="http://schemas.microsoft.com/office/drawing/2014/main" id="{2916A972-9E90-A0E0-059D-EE61634047D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22" name="文本框 21">
              <a:extLst>
                <a:ext uri="{FF2B5EF4-FFF2-40B4-BE49-F238E27FC236}">
                  <a16:creationId xmlns:a16="http://schemas.microsoft.com/office/drawing/2014/main" id="{93C0E161-B84A-F38D-C577-48213C5ACC22}"/>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C1C634C6-083B-31EE-9B3E-9C1A6FE45FA2}"/>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783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1476184" y="2436126"/>
            <a:ext cx="9239632" cy="2862322"/>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Self-supervised Graph Learning for Recommendation</a:t>
            </a:r>
          </a:p>
          <a:p>
            <a:endParaRPr lang="zh-CN" altLang="en-US"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6000" b="1" spc="6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A29259-8F20-7430-E22A-807F0689825A}"/>
              </a:ext>
            </a:extLst>
          </p:cNvPr>
          <p:cNvSpPr txBox="1"/>
          <p:nvPr/>
        </p:nvSpPr>
        <p:spPr>
          <a:xfrm>
            <a:off x="4946132" y="4058303"/>
            <a:ext cx="229973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SIGIR 2021 CCF-A </a:t>
            </a:r>
          </a:p>
          <a:p>
            <a:pPr algn="ctr"/>
            <a:endParaRPr lang="zh-CN" altLang="en-US"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8219C9D-AC8C-907B-81EA-9C68D1C9A4AA}"/>
              </a:ext>
            </a:extLst>
          </p:cNvPr>
          <p:cNvSpPr txBox="1"/>
          <p:nvPr/>
        </p:nvSpPr>
        <p:spPr>
          <a:xfrm>
            <a:off x="3643868" y="5025519"/>
            <a:ext cx="5387398" cy="92333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Author</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Jiancan</a:t>
            </a:r>
            <a:r>
              <a:rPr lang="en-US" altLang="zh-CN" b="1" dirty="0">
                <a:latin typeface="微软雅黑" panose="020B0503020204020204" pitchFamily="34" charset="-122"/>
                <a:ea typeface="微软雅黑" panose="020B0503020204020204" pitchFamily="34" charset="-122"/>
              </a:rPr>
              <a:t> Wu , Xiang Wang , Fuli Feng , </a:t>
            </a:r>
            <a:r>
              <a:rPr lang="en-US" altLang="zh-CN" b="1" dirty="0" err="1">
                <a:latin typeface="微软雅黑" panose="020B0503020204020204" pitchFamily="34" charset="-122"/>
                <a:ea typeface="微软雅黑" panose="020B0503020204020204" pitchFamily="34" charset="-122"/>
              </a:rPr>
              <a:t>Xiangnan</a:t>
            </a:r>
            <a:r>
              <a:rPr lang="en-US" altLang="zh-CN" b="1" dirty="0">
                <a:latin typeface="微软雅黑" panose="020B0503020204020204" pitchFamily="34" charset="-122"/>
                <a:ea typeface="微软雅黑" panose="020B0503020204020204" pitchFamily="34" charset="-122"/>
              </a:rPr>
              <a:t> He , Liang Chen , </a:t>
            </a:r>
            <a:r>
              <a:rPr lang="en-US" altLang="zh-CN" b="1" dirty="0" err="1">
                <a:latin typeface="微软雅黑" panose="020B0503020204020204" pitchFamily="34" charset="-122"/>
                <a:ea typeface="微软雅黑" panose="020B0503020204020204" pitchFamily="34" charset="-122"/>
              </a:rPr>
              <a:t>Jianxun</a:t>
            </a:r>
            <a:r>
              <a:rPr lang="en-US" altLang="zh-CN" b="1" dirty="0">
                <a:latin typeface="微软雅黑" panose="020B0503020204020204" pitchFamily="34" charset="-122"/>
                <a:ea typeface="微软雅黑" panose="020B0503020204020204" pitchFamily="34" charset="-122"/>
              </a:rPr>
              <a:t> Lian , and Xing Xie</a:t>
            </a:r>
          </a:p>
        </p:txBody>
      </p:sp>
    </p:spTree>
    <p:extLst>
      <p:ext uri="{BB962C8B-B14F-4D97-AF65-F5344CB8AC3E}">
        <p14:creationId xmlns:p14="http://schemas.microsoft.com/office/powerpoint/2010/main" val="352886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1412026" y="2669433"/>
            <a:ext cx="9105350" cy="1519134"/>
          </a:xfrm>
          <a:prstGeom prst="rect">
            <a:avLst/>
          </a:prstGeom>
          <a:noFill/>
        </p:spPr>
        <p:txBody>
          <a:bodyPr wrap="square" rtlCol="0">
            <a:spAutoFit/>
          </a:bodyPr>
          <a:lstStyle/>
          <a:p>
            <a:pPr>
              <a:lnSpc>
                <a:spcPct val="125000"/>
              </a:lnSpc>
              <a:spcBef>
                <a:spcPts val="600"/>
              </a:spcBef>
              <a:spcAft>
                <a:spcPts val="600"/>
              </a:spcAft>
            </a:pPr>
            <a:r>
              <a:rPr lang="en-US" altLang="zh-CN"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high-degree </a:t>
            </a:r>
            <a:r>
              <a:rPr lang="zh-CN" altLang="en-US"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节点对表示学习产生很大的影响，从而恶化了长尾项目的推荐</a:t>
            </a:r>
            <a:endParaRPr lang="en-US" altLang="zh-CN"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a:p>
            <a:pPr>
              <a:lnSpc>
                <a:spcPct val="125000"/>
              </a:lnSpc>
              <a:spcBef>
                <a:spcPts val="600"/>
              </a:spcBef>
              <a:spcAft>
                <a:spcPts val="600"/>
              </a:spcAft>
            </a:pPr>
            <a:endParaRPr lang="en-US" altLang="zh-CN"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a:p>
            <a:pPr>
              <a:lnSpc>
                <a:spcPct val="125000"/>
              </a:lnSpc>
              <a:spcBef>
                <a:spcPts val="600"/>
              </a:spcBef>
              <a:spcAft>
                <a:spcPts val="600"/>
              </a:spcAft>
            </a:pPr>
            <a:r>
              <a:rPr lang="en-US" altLang="zh-CN" sz="2000" b="1" dirty="0">
                <a:solidFill>
                  <a:srgbClr val="122E66"/>
                </a:solidFill>
                <a:latin typeface="微软雅黑" panose="020B0503020204020204" pitchFamily="34" charset="-122"/>
                <a:ea typeface="微软雅黑" panose="020B0503020204020204" pitchFamily="34" charset="-122"/>
              </a:rPr>
              <a:t>representation </a:t>
            </a:r>
            <a:r>
              <a:rPr lang="zh-CN" altLang="en-US" sz="2000" b="1" dirty="0">
                <a:solidFill>
                  <a:srgbClr val="122E66"/>
                </a:solidFill>
                <a:latin typeface="微软雅黑" panose="020B0503020204020204" pitchFamily="34" charset="-122"/>
                <a:ea typeface="微软雅黑" panose="020B0503020204020204" pitchFamily="34" charset="-122"/>
              </a:rPr>
              <a:t>很容易受到噪声交互的影响</a:t>
            </a: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问题</a:t>
            </a:r>
          </a:p>
        </p:txBody>
      </p:sp>
    </p:spTree>
    <p:extLst>
      <p:ext uri="{BB962C8B-B14F-4D97-AF65-F5344CB8AC3E}">
        <p14:creationId xmlns:p14="http://schemas.microsoft.com/office/powerpoint/2010/main" val="312852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a:extLst>
              <a:ext uri="{FF2B5EF4-FFF2-40B4-BE49-F238E27FC236}">
                <a16:creationId xmlns:a16="http://schemas.microsoft.com/office/drawing/2014/main" id="{49211695-02AB-FC2E-5D95-43D6B1D65389}"/>
              </a:ext>
            </a:extLst>
          </p:cNvPr>
          <p:cNvSpPr/>
          <p:nvPr/>
        </p:nvSpPr>
        <p:spPr>
          <a:xfrm>
            <a:off x="-11553" y="-14317"/>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微软雅黑" panose="020B0503020204020204" pitchFamily="34" charset="-122"/>
              <a:ea typeface="微软雅黑" panose="020B0503020204020204" charset="-122"/>
              <a:cs typeface="+mn-cs"/>
            </a:endParaRPr>
          </a:p>
        </p:txBody>
      </p:sp>
      <p:grpSp>
        <p:nvGrpSpPr>
          <p:cNvPr id="3" name="组合 2">
            <a:extLst>
              <a:ext uri="{FF2B5EF4-FFF2-40B4-BE49-F238E27FC236}">
                <a16:creationId xmlns:a16="http://schemas.microsoft.com/office/drawing/2014/main" id="{C76971A9-ACE2-CCC9-4B61-0CA12D4DB299}"/>
              </a:ext>
            </a:extLst>
          </p:cNvPr>
          <p:cNvGrpSpPr/>
          <p:nvPr/>
        </p:nvGrpSpPr>
        <p:grpSpPr>
          <a:xfrm>
            <a:off x="4984610" y="583692"/>
            <a:ext cx="2222781" cy="1286087"/>
            <a:chOff x="907123" y="423672"/>
            <a:chExt cx="2222781" cy="1286087"/>
          </a:xfrm>
        </p:grpSpPr>
        <p:sp>
          <p:nvSpPr>
            <p:cNvPr id="4" name="文本框 3">
              <a:extLst>
                <a:ext uri="{FF2B5EF4-FFF2-40B4-BE49-F238E27FC236}">
                  <a16:creationId xmlns:a16="http://schemas.microsoft.com/office/drawing/2014/main" id="{27803360-5305-4E44-B9EC-D8B85BB91A1B}"/>
                </a:ext>
              </a:extLst>
            </p:cNvPr>
            <p:cNvSpPr txBox="1"/>
            <p:nvPr/>
          </p:nvSpPr>
          <p:spPr>
            <a:xfrm>
              <a:off x="907123" y="423672"/>
              <a:ext cx="222278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 录</a:t>
              </a:r>
            </a:p>
          </p:txBody>
        </p:sp>
        <p:sp>
          <p:nvSpPr>
            <p:cNvPr id="2" name="文本框 1">
              <a:extLst>
                <a:ext uri="{FF2B5EF4-FFF2-40B4-BE49-F238E27FC236}">
                  <a16:creationId xmlns:a16="http://schemas.microsoft.com/office/drawing/2014/main" id="{56796D2C-DEF2-1894-FFE5-09B7A20869F7}"/>
                </a:ext>
              </a:extLst>
            </p:cNvPr>
            <p:cNvSpPr txBox="1"/>
            <p:nvPr/>
          </p:nvSpPr>
          <p:spPr>
            <a:xfrm>
              <a:off x="1030588" y="1371205"/>
              <a:ext cx="1975851" cy="338554"/>
            </a:xfrm>
            <a:prstGeom prst="rect">
              <a:avLst/>
            </a:prstGeom>
            <a:noFill/>
          </p:spPr>
          <p:txBody>
            <a:bodyPr wrap="square" rtlCol="0">
              <a:spAutoFit/>
            </a:bodyPr>
            <a:lstStyle/>
            <a:p>
              <a:pPr algn="l"/>
              <a:r>
                <a:rPr lang="en-US" altLang="zh-CN" sz="1600" b="1" spc="600" dirty="0">
                  <a:solidFill>
                    <a:schemeClr val="bg1"/>
                  </a:solidFill>
                  <a:latin typeface="微软雅黑" panose="020B0503020204020204" pitchFamily="34" charset="-122"/>
                  <a:ea typeface="微软雅黑" panose="020B0503020204020204" pitchFamily="34" charset="-122"/>
                  <a:cs typeface="OPPOSans L" panose="00020600040101010101" pitchFamily="18" charset="-122"/>
                </a:rPr>
                <a:t>CONTENTS</a:t>
              </a:r>
              <a:endParaRPr lang="zh-CN" altLang="en-US" sz="1600" b="1" spc="600" dirty="0">
                <a:solidFill>
                  <a:schemeClr val="bg1"/>
                </a:solidFill>
                <a:latin typeface="微软雅黑" panose="020B0503020204020204" pitchFamily="34" charset="-122"/>
                <a:ea typeface="微软雅黑" panose="020B0503020204020204" pitchFamily="34" charset="-122"/>
                <a:cs typeface="OPPOSans L" panose="00020600040101010101" pitchFamily="18" charset="-122"/>
              </a:endParaRPr>
            </a:p>
          </p:txBody>
        </p:sp>
      </p:grpSp>
      <p:grpSp>
        <p:nvGrpSpPr>
          <p:cNvPr id="14" name="组合 13">
            <a:extLst>
              <a:ext uri="{FF2B5EF4-FFF2-40B4-BE49-F238E27FC236}">
                <a16:creationId xmlns:a16="http://schemas.microsoft.com/office/drawing/2014/main" id="{04AFB6E6-F22A-E5A1-4C16-F8E2D0885942}"/>
              </a:ext>
            </a:extLst>
          </p:cNvPr>
          <p:cNvGrpSpPr/>
          <p:nvPr/>
        </p:nvGrpSpPr>
        <p:grpSpPr>
          <a:xfrm>
            <a:off x="1236950" y="2623000"/>
            <a:ext cx="10769248" cy="580370"/>
            <a:chOff x="1538642" y="2870242"/>
            <a:chExt cx="10769248" cy="580370"/>
          </a:xfrm>
        </p:grpSpPr>
        <p:cxnSp>
          <p:nvCxnSpPr>
            <p:cNvPr id="99" name="直接连接符 98">
              <a:extLst>
                <a:ext uri="{FF2B5EF4-FFF2-40B4-BE49-F238E27FC236}">
                  <a16:creationId xmlns:a16="http://schemas.microsoft.com/office/drawing/2014/main" id="{8FDA468A-0894-4233-B7AC-43EC1E1C32A3}"/>
                </a:ext>
              </a:extLst>
            </p:cNvPr>
            <p:cNvCxnSpPr>
              <a:cxnSpLocks/>
            </p:cNvCxnSpPr>
            <p:nvPr/>
          </p:nvCxnSpPr>
          <p:spPr>
            <a:xfrm>
              <a:off x="2369657" y="3380450"/>
              <a:ext cx="965013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9D1295B-439C-E7D4-23B6-B64FCA1D8ABF}"/>
                </a:ext>
              </a:extLst>
            </p:cNvPr>
            <p:cNvGrpSpPr/>
            <p:nvPr/>
          </p:nvGrpSpPr>
          <p:grpSpPr>
            <a:xfrm>
              <a:off x="1538642" y="2870242"/>
              <a:ext cx="694213" cy="580370"/>
              <a:chOff x="1538642" y="2768950"/>
              <a:chExt cx="747014" cy="624512"/>
            </a:xfrm>
          </p:grpSpPr>
          <p:sp>
            <p:nvSpPr>
              <p:cNvPr id="12" name="矩形: 圆角 11">
                <a:extLst>
                  <a:ext uri="{FF2B5EF4-FFF2-40B4-BE49-F238E27FC236}">
                    <a16:creationId xmlns:a16="http://schemas.microsoft.com/office/drawing/2014/main" id="{28889FF1-D98C-BCED-34D6-72B12E091209}"/>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58BD554-2350-6B6A-C671-88F684C0FC28}"/>
                  </a:ext>
                </a:extLst>
              </p:cNvPr>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01</a:t>
                </a:r>
                <a:endParaRPr lang="zh-CN" altLang="en-US"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grpSp>
        <p:sp>
          <p:nvSpPr>
            <p:cNvPr id="8" name="文本框 7">
              <a:extLst>
                <a:ext uri="{FF2B5EF4-FFF2-40B4-BE49-F238E27FC236}">
                  <a16:creationId xmlns:a16="http://schemas.microsoft.com/office/drawing/2014/main" id="{516590B3-43BE-07CD-64E3-8669AF2247D0}"/>
                </a:ext>
              </a:extLst>
            </p:cNvPr>
            <p:cNvSpPr txBox="1"/>
            <p:nvPr/>
          </p:nvSpPr>
          <p:spPr>
            <a:xfrm>
              <a:off x="2308515" y="2870242"/>
              <a:ext cx="9999375" cy="461665"/>
            </a:xfrm>
            <a:prstGeom prst="rect">
              <a:avLst/>
            </a:prstGeom>
            <a:noFill/>
          </p:spPr>
          <p:txBody>
            <a:bodyPr wrap="square" rtlCol="0">
              <a:spAutoFit/>
            </a:bodyPr>
            <a:lstStyle/>
            <a:p>
              <a:r>
                <a:rPr lang="en-US" altLang="zh-CN"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Self-Supervised Learning for Recommender Systems: A Survey</a:t>
              </a:r>
              <a:endParaRPr lang="zh-CN" altLang="en-US"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p:txBody>
        </p:sp>
      </p:grpSp>
      <p:grpSp>
        <p:nvGrpSpPr>
          <p:cNvPr id="176" name="组合 175">
            <a:extLst>
              <a:ext uri="{FF2B5EF4-FFF2-40B4-BE49-F238E27FC236}">
                <a16:creationId xmlns:a16="http://schemas.microsoft.com/office/drawing/2014/main" id="{2F77F332-4173-CEB3-B2A9-8F80B4ACFFC6}"/>
              </a:ext>
            </a:extLst>
          </p:cNvPr>
          <p:cNvGrpSpPr/>
          <p:nvPr/>
        </p:nvGrpSpPr>
        <p:grpSpPr>
          <a:xfrm>
            <a:off x="1236950" y="4379620"/>
            <a:ext cx="10669038" cy="954882"/>
            <a:chOff x="1538642" y="2870242"/>
            <a:chExt cx="10669038" cy="954882"/>
          </a:xfrm>
        </p:grpSpPr>
        <p:cxnSp>
          <p:nvCxnSpPr>
            <p:cNvPr id="178" name="直接连接符 177">
              <a:extLst>
                <a:ext uri="{FF2B5EF4-FFF2-40B4-BE49-F238E27FC236}">
                  <a16:creationId xmlns:a16="http://schemas.microsoft.com/office/drawing/2014/main" id="{86C72A1B-7F45-B432-01EB-4364D5D0C8BE}"/>
                </a:ext>
              </a:extLst>
            </p:cNvPr>
            <p:cNvCxnSpPr>
              <a:cxnSpLocks/>
            </p:cNvCxnSpPr>
            <p:nvPr/>
          </p:nvCxnSpPr>
          <p:spPr>
            <a:xfrm>
              <a:off x="2426025" y="3825124"/>
              <a:ext cx="805932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a:extLst>
                <a:ext uri="{FF2B5EF4-FFF2-40B4-BE49-F238E27FC236}">
                  <a16:creationId xmlns:a16="http://schemas.microsoft.com/office/drawing/2014/main" id="{C8DE2851-8131-3CE2-EF26-16CC03BD4A1E}"/>
                </a:ext>
              </a:extLst>
            </p:cNvPr>
            <p:cNvGrpSpPr/>
            <p:nvPr/>
          </p:nvGrpSpPr>
          <p:grpSpPr>
            <a:xfrm>
              <a:off x="1538642" y="2870242"/>
              <a:ext cx="694213" cy="580370"/>
              <a:chOff x="1538642" y="2768950"/>
              <a:chExt cx="747014" cy="624512"/>
            </a:xfrm>
          </p:grpSpPr>
          <p:sp>
            <p:nvSpPr>
              <p:cNvPr id="181" name="矩形: 圆角 180">
                <a:extLst>
                  <a:ext uri="{FF2B5EF4-FFF2-40B4-BE49-F238E27FC236}">
                    <a16:creationId xmlns:a16="http://schemas.microsoft.com/office/drawing/2014/main" id="{A33C735E-C14E-72E5-9F16-FC53780970A8}"/>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a16="http://schemas.microsoft.com/office/drawing/2014/main" id="{14EFCCDF-D320-822E-9C18-56AB320AE20A}"/>
                  </a:ext>
                </a:extLst>
              </p:cNvPr>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03</a:t>
                </a:r>
                <a:endParaRPr lang="zh-CN" altLang="en-US"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grpSp>
        <p:sp>
          <p:nvSpPr>
            <p:cNvPr id="180" name="文本框 179">
              <a:extLst>
                <a:ext uri="{FF2B5EF4-FFF2-40B4-BE49-F238E27FC236}">
                  <a16:creationId xmlns:a16="http://schemas.microsoft.com/office/drawing/2014/main" id="{2253A20E-6D39-EAAB-A823-EEC174C445E4}"/>
                </a:ext>
              </a:extLst>
            </p:cNvPr>
            <p:cNvSpPr txBox="1"/>
            <p:nvPr/>
          </p:nvSpPr>
          <p:spPr>
            <a:xfrm>
              <a:off x="2308515" y="2870243"/>
              <a:ext cx="9899165" cy="830997"/>
            </a:xfrm>
            <a:prstGeom prst="rect">
              <a:avLst/>
            </a:prstGeom>
            <a:noFill/>
          </p:spPr>
          <p:txBody>
            <a:bodyPr wrap="square" rtlCol="0">
              <a:spAutoFit/>
            </a:bodyPr>
            <a:lstStyle/>
            <a:p>
              <a:r>
                <a:rPr lang="en-US" altLang="zh-CN"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Are Graph Augmentations Necessary? Simple Graph Contrastive Learning for Recommendation</a:t>
              </a:r>
              <a:endParaRPr lang="zh-CN" altLang="en-US"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p:txBody>
        </p:sp>
      </p:grpSp>
      <p:grpSp>
        <p:nvGrpSpPr>
          <p:cNvPr id="183" name="组合 182">
            <a:extLst>
              <a:ext uri="{FF2B5EF4-FFF2-40B4-BE49-F238E27FC236}">
                <a16:creationId xmlns:a16="http://schemas.microsoft.com/office/drawing/2014/main" id="{144916D4-E49B-F1FE-9FFC-922CCB3C3139}"/>
              </a:ext>
            </a:extLst>
          </p:cNvPr>
          <p:cNvGrpSpPr/>
          <p:nvPr/>
        </p:nvGrpSpPr>
        <p:grpSpPr>
          <a:xfrm>
            <a:off x="1236950" y="5603697"/>
            <a:ext cx="10524990" cy="580370"/>
            <a:chOff x="1538642" y="2870242"/>
            <a:chExt cx="10524990" cy="580370"/>
          </a:xfrm>
        </p:grpSpPr>
        <p:cxnSp>
          <p:nvCxnSpPr>
            <p:cNvPr id="185" name="直接连接符 184">
              <a:extLst>
                <a:ext uri="{FF2B5EF4-FFF2-40B4-BE49-F238E27FC236}">
                  <a16:creationId xmlns:a16="http://schemas.microsoft.com/office/drawing/2014/main" id="{B0B343F2-C782-C8A6-3E93-DE0E11450DE9}"/>
                </a:ext>
              </a:extLst>
            </p:cNvPr>
            <p:cNvCxnSpPr>
              <a:cxnSpLocks/>
            </p:cNvCxnSpPr>
            <p:nvPr/>
          </p:nvCxnSpPr>
          <p:spPr>
            <a:xfrm>
              <a:off x="2369657" y="3380450"/>
              <a:ext cx="947476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a:extLst>
                <a:ext uri="{FF2B5EF4-FFF2-40B4-BE49-F238E27FC236}">
                  <a16:creationId xmlns:a16="http://schemas.microsoft.com/office/drawing/2014/main" id="{A3EBAD81-9F7F-D143-00C6-3B01E29590CE}"/>
                </a:ext>
              </a:extLst>
            </p:cNvPr>
            <p:cNvGrpSpPr/>
            <p:nvPr/>
          </p:nvGrpSpPr>
          <p:grpSpPr>
            <a:xfrm>
              <a:off x="1538642" y="2870242"/>
              <a:ext cx="694213" cy="580370"/>
              <a:chOff x="1538642" y="2768950"/>
              <a:chExt cx="747014" cy="624512"/>
            </a:xfrm>
          </p:grpSpPr>
          <p:sp>
            <p:nvSpPr>
              <p:cNvPr id="188" name="矩形: 圆角 187">
                <a:extLst>
                  <a:ext uri="{FF2B5EF4-FFF2-40B4-BE49-F238E27FC236}">
                    <a16:creationId xmlns:a16="http://schemas.microsoft.com/office/drawing/2014/main" id="{56BC2979-32E0-40C7-EEA9-8E3FEFABC502}"/>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6" name="文本框 195">
                <a:extLst>
                  <a:ext uri="{FF2B5EF4-FFF2-40B4-BE49-F238E27FC236}">
                    <a16:creationId xmlns:a16="http://schemas.microsoft.com/office/drawing/2014/main" id="{48E0FD88-4ED0-4A0B-5E9C-896CF704DEE5}"/>
                  </a:ext>
                </a:extLst>
              </p:cNvPr>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04</a:t>
                </a:r>
                <a:endParaRPr lang="zh-CN" altLang="en-US"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grpSp>
        <p:sp>
          <p:nvSpPr>
            <p:cNvPr id="187" name="文本框 186">
              <a:extLst>
                <a:ext uri="{FF2B5EF4-FFF2-40B4-BE49-F238E27FC236}">
                  <a16:creationId xmlns:a16="http://schemas.microsoft.com/office/drawing/2014/main" id="{9A223C82-5074-2E55-682C-43945A20D618}"/>
                </a:ext>
              </a:extLst>
            </p:cNvPr>
            <p:cNvSpPr txBox="1"/>
            <p:nvPr/>
          </p:nvSpPr>
          <p:spPr>
            <a:xfrm>
              <a:off x="2308516" y="2870242"/>
              <a:ext cx="9755116" cy="461665"/>
            </a:xfrm>
            <a:prstGeom prst="rect">
              <a:avLst/>
            </a:prstGeom>
            <a:noFill/>
          </p:spPr>
          <p:txBody>
            <a:bodyPr wrap="square" rtlCol="0">
              <a:spAutoFit/>
            </a:bodyPr>
            <a:lstStyle/>
            <a:p>
              <a:pPr algn="l"/>
              <a:r>
                <a:rPr lang="en-US" altLang="zh-CN"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Knowledge Graph Contrastive Learning for Recommendation</a:t>
              </a:r>
              <a:endParaRPr lang="zh-CN" altLang="en-US"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p:txBody>
        </p:sp>
      </p:grpSp>
      <p:grpSp>
        <p:nvGrpSpPr>
          <p:cNvPr id="197" name="组合 196">
            <a:extLst>
              <a:ext uri="{FF2B5EF4-FFF2-40B4-BE49-F238E27FC236}">
                <a16:creationId xmlns:a16="http://schemas.microsoft.com/office/drawing/2014/main" id="{50E20BF1-2FBC-083B-92F9-8954A7EC4DD4}"/>
              </a:ext>
            </a:extLst>
          </p:cNvPr>
          <p:cNvGrpSpPr/>
          <p:nvPr/>
        </p:nvGrpSpPr>
        <p:grpSpPr>
          <a:xfrm>
            <a:off x="1236950" y="3469597"/>
            <a:ext cx="10305784" cy="580370"/>
            <a:chOff x="1538642" y="2870242"/>
            <a:chExt cx="10305784" cy="580370"/>
          </a:xfrm>
        </p:grpSpPr>
        <p:cxnSp>
          <p:nvCxnSpPr>
            <p:cNvPr id="199" name="直接连接符 198">
              <a:extLst>
                <a:ext uri="{FF2B5EF4-FFF2-40B4-BE49-F238E27FC236}">
                  <a16:creationId xmlns:a16="http://schemas.microsoft.com/office/drawing/2014/main" id="{A5B8F3D7-C997-F3D3-707C-BA9E37B42048}"/>
                </a:ext>
              </a:extLst>
            </p:cNvPr>
            <p:cNvCxnSpPr>
              <a:cxnSpLocks/>
            </p:cNvCxnSpPr>
            <p:nvPr/>
          </p:nvCxnSpPr>
          <p:spPr>
            <a:xfrm>
              <a:off x="2369657" y="3380450"/>
              <a:ext cx="826600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a:extLst>
                <a:ext uri="{FF2B5EF4-FFF2-40B4-BE49-F238E27FC236}">
                  <a16:creationId xmlns:a16="http://schemas.microsoft.com/office/drawing/2014/main" id="{048707F1-0991-E0D9-19DC-6B26E6738936}"/>
                </a:ext>
              </a:extLst>
            </p:cNvPr>
            <p:cNvGrpSpPr/>
            <p:nvPr/>
          </p:nvGrpSpPr>
          <p:grpSpPr>
            <a:xfrm>
              <a:off x="1538642" y="2870242"/>
              <a:ext cx="694213" cy="580370"/>
              <a:chOff x="1538642" y="2768950"/>
              <a:chExt cx="747014" cy="624512"/>
            </a:xfrm>
          </p:grpSpPr>
          <p:sp>
            <p:nvSpPr>
              <p:cNvPr id="207" name="矩形: 圆角 206">
                <a:extLst>
                  <a:ext uri="{FF2B5EF4-FFF2-40B4-BE49-F238E27FC236}">
                    <a16:creationId xmlns:a16="http://schemas.microsoft.com/office/drawing/2014/main" id="{94D5CBA0-2591-EFC6-3624-3228E944E6B1}"/>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3" name="文本框 222">
                <a:extLst>
                  <a:ext uri="{FF2B5EF4-FFF2-40B4-BE49-F238E27FC236}">
                    <a16:creationId xmlns:a16="http://schemas.microsoft.com/office/drawing/2014/main" id="{710E77D3-7CA8-2847-E56C-1CB76E176BA3}"/>
                  </a:ext>
                </a:extLst>
              </p:cNvPr>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02</a:t>
                </a:r>
                <a:endParaRPr lang="zh-CN" altLang="en-US" sz="24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grpSp>
        <p:sp>
          <p:nvSpPr>
            <p:cNvPr id="201" name="文本框 200">
              <a:extLst>
                <a:ext uri="{FF2B5EF4-FFF2-40B4-BE49-F238E27FC236}">
                  <a16:creationId xmlns:a16="http://schemas.microsoft.com/office/drawing/2014/main" id="{3F4D5F79-043F-D011-1793-F399E5EB153D}"/>
                </a:ext>
              </a:extLst>
            </p:cNvPr>
            <p:cNvSpPr txBox="1"/>
            <p:nvPr/>
          </p:nvSpPr>
          <p:spPr>
            <a:xfrm>
              <a:off x="2308515" y="2870242"/>
              <a:ext cx="9535911" cy="461665"/>
            </a:xfrm>
            <a:prstGeom prst="rect">
              <a:avLst/>
            </a:prstGeom>
            <a:noFill/>
          </p:spPr>
          <p:txBody>
            <a:bodyPr wrap="square" rtlCol="0">
              <a:spAutoFit/>
            </a:bodyPr>
            <a:lstStyle/>
            <a:p>
              <a:pPr algn="l"/>
              <a:r>
                <a:rPr lang="en-US" altLang="zh-CN"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Self-supervised Graph Learning for Recommendation</a:t>
              </a:r>
              <a:endParaRPr lang="zh-CN" altLang="en-US" sz="24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endParaRPr>
            </a:p>
          </p:txBody>
        </p:sp>
      </p:grpSp>
    </p:spTree>
    <p:extLst>
      <p:ext uri="{BB962C8B-B14F-4D97-AF65-F5344CB8AC3E}">
        <p14:creationId xmlns:p14="http://schemas.microsoft.com/office/powerpoint/2010/main" val="3288057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1412026" y="2669433"/>
            <a:ext cx="9105350" cy="2288575"/>
          </a:xfrm>
          <a:prstGeom prst="rect">
            <a:avLst/>
          </a:prstGeom>
          <a:noFill/>
        </p:spPr>
        <p:txBody>
          <a:bodyPr wrap="square" rtlCol="0">
            <a:spAutoFit/>
          </a:bodyPr>
          <a:lstStyle/>
          <a:p>
            <a:pPr>
              <a:lnSpc>
                <a:spcPct val="125000"/>
              </a:lnSpc>
              <a:spcBef>
                <a:spcPts val="600"/>
              </a:spcBef>
              <a:spcAft>
                <a:spcPts val="600"/>
              </a:spcAft>
            </a:pP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监督信号的</a:t>
            </a:r>
            <a:r>
              <a:rPr lang="zh-CN" altLang="en-US" sz="2000" b="1" dirty="0">
                <a:solidFill>
                  <a:srgbClr val="FF0000"/>
                </a:solidFill>
                <a:latin typeface="微软雅黑" panose="020B0503020204020204" pitchFamily="34" charset="-122"/>
                <a:ea typeface="微软雅黑" panose="020B0503020204020204" pitchFamily="34" charset="-122"/>
              </a:rPr>
              <a:t>稀疏</a:t>
            </a:r>
            <a:r>
              <a:rPr lang="zh-CN" altLang="en-US" sz="2000" b="1" dirty="0">
                <a:solidFill>
                  <a:srgbClr val="122E66"/>
                </a:solidFill>
                <a:latin typeface="微软雅黑" panose="020B0503020204020204" pitchFamily="34" charset="-122"/>
                <a:ea typeface="微软雅黑" panose="020B0503020204020204" pitchFamily="34" charset="-122"/>
              </a:rPr>
              <a:t>，在推荐系统中监督信号指用户</a:t>
            </a:r>
            <a:r>
              <a:rPr lang="en-US" altLang="zh-CN"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122E66"/>
                </a:solidFill>
                <a:latin typeface="微软雅黑" panose="020B0503020204020204" pitchFamily="34" charset="-122"/>
                <a:ea typeface="微软雅黑" panose="020B0503020204020204" pitchFamily="34" charset="-122"/>
              </a:rPr>
              <a:t>项目之间的交互</a:t>
            </a:r>
          </a:p>
          <a:p>
            <a:pPr>
              <a:lnSpc>
                <a:spcPct val="125000"/>
              </a:lnSpc>
              <a:spcBef>
                <a:spcPts val="600"/>
              </a:spcBef>
              <a:spcAft>
                <a:spcPts val="600"/>
              </a:spcAft>
            </a:pP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数据的倾斜分布，数据的交互通常呈现幂律分布，也称之为</a:t>
            </a:r>
            <a:r>
              <a:rPr lang="zh-CN" altLang="en-US" sz="2000" b="1" dirty="0">
                <a:solidFill>
                  <a:srgbClr val="FF0000"/>
                </a:solidFill>
                <a:latin typeface="微软雅黑" panose="020B0503020204020204" pitchFamily="34" charset="-122"/>
                <a:ea typeface="微软雅黑" panose="020B0503020204020204" pitchFamily="34" charset="-122"/>
              </a:rPr>
              <a:t>长尾分布</a:t>
            </a:r>
            <a:r>
              <a:rPr lang="zh-CN" altLang="en-US" sz="2000" b="1" dirty="0">
                <a:solidFill>
                  <a:srgbClr val="122E66"/>
                </a:solidFill>
                <a:latin typeface="微软雅黑" panose="020B0503020204020204" pitchFamily="34" charset="-122"/>
                <a:ea typeface="微软雅黑" panose="020B0503020204020204" pitchFamily="34" charset="-122"/>
              </a:rPr>
              <a:t>，因此基于 </a:t>
            </a:r>
            <a:r>
              <a:rPr lang="en-US" altLang="zh-CN" sz="2000" b="1" dirty="0">
                <a:solidFill>
                  <a:srgbClr val="122E66"/>
                </a:solidFill>
                <a:latin typeface="微软雅黑" panose="020B0503020204020204" pitchFamily="34" charset="-122"/>
                <a:ea typeface="微软雅黑" panose="020B0503020204020204" pitchFamily="34" charset="-122"/>
              </a:rPr>
              <a:t>GCN </a:t>
            </a:r>
            <a:r>
              <a:rPr lang="zh-CN" altLang="en-US" sz="2000" b="1" dirty="0">
                <a:solidFill>
                  <a:srgbClr val="122E66"/>
                </a:solidFill>
                <a:latin typeface="微软雅黑" panose="020B0503020204020204" pitchFamily="34" charset="-122"/>
                <a:ea typeface="微软雅黑" panose="020B0503020204020204" pitchFamily="34" charset="-122"/>
              </a:rPr>
              <a:t>的推荐系统很容易受出现频次较多的项目的影响</a:t>
            </a:r>
          </a:p>
          <a:p>
            <a:pPr>
              <a:lnSpc>
                <a:spcPct val="125000"/>
              </a:lnSpc>
              <a:spcBef>
                <a:spcPts val="600"/>
              </a:spcBef>
              <a:spcAft>
                <a:spcPts val="600"/>
              </a:spcAft>
            </a:pP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交互中的</a:t>
            </a:r>
            <a:r>
              <a:rPr lang="zh-CN" altLang="en-US" sz="2000" b="1" dirty="0">
                <a:solidFill>
                  <a:srgbClr val="FF0000"/>
                </a:solidFill>
                <a:latin typeface="微软雅黑" panose="020B0503020204020204" pitchFamily="34" charset="-122"/>
                <a:ea typeface="微软雅黑" panose="020B0503020204020204" pitchFamily="34" charset="-122"/>
              </a:rPr>
              <a:t>噪音</a:t>
            </a:r>
            <a:r>
              <a:rPr lang="zh-CN" altLang="en-US" sz="2000" b="1" dirty="0">
                <a:solidFill>
                  <a:srgbClr val="122E66"/>
                </a:solidFill>
                <a:latin typeface="微软雅黑" panose="020B0503020204020204" pitchFamily="34" charset="-122"/>
                <a:ea typeface="微软雅黑" panose="020B0503020204020204" pitchFamily="34" charset="-122"/>
              </a:rPr>
              <a:t>，由于反馈大多呈隐式反馈，所以交互中包含不明确的噪音，影响 </a:t>
            </a:r>
            <a:r>
              <a:rPr lang="en-US" altLang="zh-CN" sz="2000" b="1" dirty="0">
                <a:solidFill>
                  <a:srgbClr val="122E66"/>
                </a:solidFill>
                <a:latin typeface="微软雅黑" panose="020B0503020204020204" pitchFamily="34" charset="-122"/>
                <a:ea typeface="微软雅黑" panose="020B0503020204020204" pitchFamily="34" charset="-122"/>
              </a:rPr>
              <a:t>GCN </a:t>
            </a:r>
            <a:r>
              <a:rPr lang="zh-CN" altLang="en-US" sz="2000" b="1" dirty="0">
                <a:solidFill>
                  <a:srgbClr val="122E66"/>
                </a:solidFill>
                <a:latin typeface="微软雅黑" panose="020B0503020204020204" pitchFamily="34" charset="-122"/>
                <a:ea typeface="微软雅黑" panose="020B0503020204020204" pitchFamily="34" charset="-122"/>
              </a:rPr>
              <a:t>的表示学习</a:t>
            </a: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基于 </a:t>
            </a:r>
            <a:r>
              <a:rPr lang="en-US" altLang="zh-CN" sz="3200" b="1" dirty="0">
                <a:solidFill>
                  <a:srgbClr val="122E66"/>
                </a:solidFill>
                <a:latin typeface="微软雅黑" panose="020B0503020204020204" pitchFamily="34" charset="-122"/>
                <a:ea typeface="微软雅黑" panose="020B0503020204020204" pitchFamily="34" charset="-122"/>
              </a:rPr>
              <a:t>GCN </a:t>
            </a:r>
            <a:r>
              <a:rPr lang="zh-CN" altLang="en-US" sz="3200" b="1" dirty="0">
                <a:solidFill>
                  <a:srgbClr val="122E66"/>
                </a:solidFill>
                <a:latin typeface="微软雅黑" panose="020B0503020204020204" pitchFamily="34" charset="-122"/>
                <a:ea typeface="微软雅黑" panose="020B0503020204020204" pitchFamily="34" charset="-122"/>
              </a:rPr>
              <a:t>的推荐系统的局限性</a:t>
            </a:r>
          </a:p>
        </p:txBody>
      </p:sp>
    </p:spTree>
    <p:extLst>
      <p:ext uri="{BB962C8B-B14F-4D97-AF65-F5344CB8AC3E}">
        <p14:creationId xmlns:p14="http://schemas.microsoft.com/office/powerpoint/2010/main" val="301384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回顾基于 </a:t>
            </a:r>
            <a:r>
              <a:rPr lang="en-US" altLang="zh-CN" sz="3200" b="1" dirty="0">
                <a:solidFill>
                  <a:srgbClr val="122E66"/>
                </a:solidFill>
                <a:latin typeface="微软雅黑" panose="020B0503020204020204" pitchFamily="34" charset="-122"/>
                <a:ea typeface="微软雅黑" panose="020B0503020204020204" pitchFamily="34" charset="-122"/>
              </a:rPr>
              <a:t>GCN </a:t>
            </a:r>
            <a:r>
              <a:rPr lang="zh-CN" altLang="en-US" sz="3200" b="1" dirty="0">
                <a:solidFill>
                  <a:srgbClr val="122E66"/>
                </a:solidFill>
                <a:latin typeface="微软雅黑" panose="020B0503020204020204" pitchFamily="34" charset="-122"/>
                <a:ea typeface="微软雅黑" panose="020B0503020204020204" pitchFamily="34" charset="-122"/>
              </a:rPr>
              <a:t>的协同过滤模型</a:t>
            </a:r>
          </a:p>
        </p:txBody>
      </p:sp>
      <p:pic>
        <p:nvPicPr>
          <p:cNvPr id="6" name="图片 5">
            <a:extLst>
              <a:ext uri="{FF2B5EF4-FFF2-40B4-BE49-F238E27FC236}">
                <a16:creationId xmlns:a16="http://schemas.microsoft.com/office/drawing/2014/main" id="{EE952A0F-A557-80D1-E2FE-64D15004FB81}"/>
              </a:ext>
            </a:extLst>
          </p:cNvPr>
          <p:cNvPicPr>
            <a:picLocks noChangeAspect="1"/>
          </p:cNvPicPr>
          <p:nvPr/>
        </p:nvPicPr>
        <p:blipFill>
          <a:blip r:embed="rId2"/>
          <a:stretch>
            <a:fillRect/>
          </a:stretch>
        </p:blipFill>
        <p:spPr>
          <a:xfrm>
            <a:off x="5638354" y="2206945"/>
            <a:ext cx="4885573" cy="3915917"/>
          </a:xfrm>
          <a:prstGeom prst="rect">
            <a:avLst/>
          </a:prstGeom>
        </p:spPr>
      </p:pic>
      <p:pic>
        <p:nvPicPr>
          <p:cNvPr id="14" name="图片 13">
            <a:extLst>
              <a:ext uri="{FF2B5EF4-FFF2-40B4-BE49-F238E27FC236}">
                <a16:creationId xmlns:a16="http://schemas.microsoft.com/office/drawing/2014/main" id="{0B4D9BBC-451E-7D86-4348-B3549D9F93ED}"/>
              </a:ext>
            </a:extLst>
          </p:cNvPr>
          <p:cNvPicPr>
            <a:picLocks noChangeAspect="1"/>
          </p:cNvPicPr>
          <p:nvPr/>
        </p:nvPicPr>
        <p:blipFill>
          <a:blip r:embed="rId3"/>
          <a:stretch>
            <a:fillRect/>
          </a:stretch>
        </p:blipFill>
        <p:spPr>
          <a:xfrm>
            <a:off x="874262" y="3281807"/>
            <a:ext cx="3459305" cy="883097"/>
          </a:xfrm>
          <a:prstGeom prst="rect">
            <a:avLst/>
          </a:prstGeom>
        </p:spPr>
      </p:pic>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32978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为什么不能直接借鉴 </a:t>
            </a:r>
            <a:r>
              <a:rPr lang="en-US" altLang="zh-CN" sz="3200" b="1" dirty="0">
                <a:solidFill>
                  <a:srgbClr val="122E66"/>
                </a:solidFill>
                <a:latin typeface="微软雅黑" panose="020B0503020204020204" pitchFamily="34" charset="-122"/>
                <a:ea typeface="微软雅黑" panose="020B0503020204020204" pitchFamily="34" charset="-122"/>
              </a:rPr>
              <a:t>CV </a:t>
            </a:r>
            <a:r>
              <a:rPr lang="zh-CN" altLang="en-US" sz="3200" b="1" dirty="0">
                <a:solidFill>
                  <a:srgbClr val="122E66"/>
                </a:solidFill>
                <a:latin typeface="微软雅黑" panose="020B0503020204020204" pitchFamily="34" charset="-122"/>
                <a:ea typeface="微软雅黑" panose="020B0503020204020204" pitchFamily="34" charset="-122"/>
              </a:rPr>
              <a:t>和 </a:t>
            </a:r>
            <a:r>
              <a:rPr lang="en-US" altLang="zh-CN" sz="3200" b="1" dirty="0">
                <a:solidFill>
                  <a:srgbClr val="122E66"/>
                </a:solidFill>
                <a:latin typeface="微软雅黑" panose="020B0503020204020204" pitchFamily="34" charset="-122"/>
                <a:ea typeface="微软雅黑" panose="020B0503020204020204" pitchFamily="34" charset="-122"/>
              </a:rPr>
              <a:t>NLP </a:t>
            </a:r>
            <a:r>
              <a:rPr lang="zh-CN" altLang="en-US" sz="3200" b="1" dirty="0">
                <a:solidFill>
                  <a:srgbClr val="122E66"/>
                </a:solidFill>
                <a:latin typeface="微软雅黑" panose="020B0503020204020204" pitchFamily="34" charset="-122"/>
                <a:ea typeface="微软雅黑" panose="020B0503020204020204" pitchFamily="34" charset="-122"/>
              </a:rPr>
              <a:t>的数据增强</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5" name="文本框 4">
            <a:extLst>
              <a:ext uri="{FF2B5EF4-FFF2-40B4-BE49-F238E27FC236}">
                <a16:creationId xmlns:a16="http://schemas.microsoft.com/office/drawing/2014/main" id="{90845797-90B3-6AD6-2644-B2C76EA75402}"/>
              </a:ext>
            </a:extLst>
          </p:cNvPr>
          <p:cNvSpPr txBox="1"/>
          <p:nvPr/>
        </p:nvSpPr>
        <p:spPr>
          <a:xfrm>
            <a:off x="1412026" y="3105835"/>
            <a:ext cx="9962046" cy="1519134"/>
          </a:xfrm>
          <a:prstGeom prst="rect">
            <a:avLst/>
          </a:prstGeom>
          <a:noFill/>
        </p:spPr>
        <p:txBody>
          <a:bodyPr wrap="square">
            <a:spAutoFit/>
          </a:bodyPr>
          <a:lstStyle/>
          <a:p>
            <a:pPr>
              <a:lnSpc>
                <a:spcPct val="125000"/>
              </a:lnSpc>
              <a:spcBef>
                <a:spcPts val="600"/>
              </a:spcBef>
              <a:spcAft>
                <a:spcPts val="600"/>
              </a:spcAft>
            </a:pPr>
            <a:r>
              <a:rPr lang="zh-CN" altLang="en-US" sz="2000" b="1" dirty="0">
                <a:solidFill>
                  <a:srgbClr val="122E66"/>
                </a:solidFill>
                <a:latin typeface="微软雅黑" panose="020B0503020204020204" pitchFamily="34" charset="-122"/>
                <a:ea typeface="微软雅黑" panose="020B0503020204020204" pitchFamily="34" charset="-122"/>
              </a:rPr>
              <a:t>user 和 item 的特征是</a:t>
            </a:r>
            <a:r>
              <a:rPr lang="zh-CN" altLang="en-US" sz="2000" b="1" dirty="0">
                <a:solidFill>
                  <a:srgbClr val="FF0000"/>
                </a:solidFill>
                <a:latin typeface="微软雅黑" panose="020B0503020204020204" pitchFamily="34" charset="-122"/>
                <a:ea typeface="微软雅黑" panose="020B0503020204020204" pitchFamily="34" charset="-122"/>
              </a:rPr>
              <a:t>离散的</a:t>
            </a:r>
            <a:r>
              <a:rPr lang="zh-CN" altLang="en-US" sz="2000" b="1" dirty="0">
                <a:solidFill>
                  <a:srgbClr val="122E66"/>
                </a:solidFill>
                <a:latin typeface="微软雅黑" panose="020B0503020204020204" pitchFamily="34" charset="-122"/>
                <a:ea typeface="微软雅黑" panose="020B0503020204020204" pitchFamily="34" charset="-122"/>
              </a:rPr>
              <a:t>，所以图像上的随即裁剪、旋转、模糊都不适用</a:t>
            </a:r>
            <a:endParaRPr lang="en-US" altLang="zh-CN" sz="2000" b="1" dirty="0">
              <a:solidFill>
                <a:srgbClr val="122E66"/>
              </a:solidFill>
              <a:latin typeface="微软雅黑" panose="020B0503020204020204" pitchFamily="34" charset="-122"/>
              <a:ea typeface="微软雅黑" panose="020B0503020204020204" pitchFamily="34" charset="-122"/>
            </a:endParaRPr>
          </a:p>
          <a:p>
            <a:pPr>
              <a:lnSpc>
                <a:spcPct val="125000"/>
              </a:lnSpc>
              <a:spcBef>
                <a:spcPts val="600"/>
              </a:spcBef>
              <a:spcAft>
                <a:spcPts val="600"/>
              </a:spcAft>
            </a:pPr>
            <a:endParaRPr lang="en-US" altLang="zh-CN" sz="2000" b="1" dirty="0">
              <a:solidFill>
                <a:srgbClr val="122E66"/>
              </a:solidFill>
              <a:latin typeface="微软雅黑" panose="020B0503020204020204" pitchFamily="34" charset="-122"/>
              <a:ea typeface="微软雅黑" panose="020B0503020204020204" pitchFamily="34" charset="-122"/>
            </a:endParaRPr>
          </a:p>
          <a:p>
            <a:pPr>
              <a:lnSpc>
                <a:spcPct val="125000"/>
              </a:lnSpc>
              <a:spcBef>
                <a:spcPts val="600"/>
              </a:spcBef>
              <a:spcAft>
                <a:spcPts val="600"/>
              </a:spcAft>
            </a:pPr>
            <a:r>
              <a:rPr lang="zh-CN" altLang="en-US" sz="2000" b="1" dirty="0">
                <a:solidFill>
                  <a:srgbClr val="122E66"/>
                </a:solidFill>
                <a:latin typeface="微软雅黑" panose="020B0503020204020204" pitchFamily="34" charset="-122"/>
                <a:ea typeface="微软雅黑" panose="020B0503020204020204" pitchFamily="34" charset="-122"/>
              </a:rPr>
              <a:t>交互图中的 </a:t>
            </a:r>
            <a:r>
              <a:rPr lang="en-US" altLang="zh-CN" sz="2000" b="1" dirty="0">
                <a:solidFill>
                  <a:srgbClr val="122E66"/>
                </a:solidFill>
                <a:latin typeface="微软雅黑" panose="020B0503020204020204" pitchFamily="34" charset="-122"/>
                <a:ea typeface="微软雅黑" panose="020B0503020204020204" pitchFamily="34" charset="-122"/>
              </a:rPr>
              <a:t>user </a:t>
            </a:r>
            <a:r>
              <a:rPr lang="zh-CN" altLang="en-US" sz="2000" b="1" dirty="0">
                <a:solidFill>
                  <a:srgbClr val="122E66"/>
                </a:solidFill>
                <a:latin typeface="微软雅黑" panose="020B0503020204020204" pitchFamily="34" charset="-122"/>
                <a:ea typeface="微软雅黑" panose="020B0503020204020204" pitchFamily="34" charset="-122"/>
              </a:rPr>
              <a:t>和 </a:t>
            </a:r>
            <a:r>
              <a:rPr lang="en-US" altLang="zh-CN" sz="2000" b="1" dirty="0">
                <a:solidFill>
                  <a:srgbClr val="122E66"/>
                </a:solidFill>
                <a:latin typeface="微软雅黑" panose="020B0503020204020204" pitchFamily="34" charset="-122"/>
                <a:ea typeface="微软雅黑" panose="020B0503020204020204" pitchFamily="34" charset="-122"/>
              </a:rPr>
              <a:t>item </a:t>
            </a:r>
            <a:r>
              <a:rPr lang="zh-CN" altLang="en-US" sz="2000" b="1" dirty="0">
                <a:solidFill>
                  <a:srgbClr val="122E66"/>
                </a:solidFill>
                <a:latin typeface="微软雅黑" panose="020B0503020204020204" pitchFamily="34" charset="-122"/>
                <a:ea typeface="微软雅黑" panose="020B0503020204020204" pitchFamily="34" charset="-122"/>
              </a:rPr>
              <a:t>本质上是</a:t>
            </a:r>
            <a:r>
              <a:rPr lang="zh-CN" altLang="en-US" sz="2000" b="1" dirty="0">
                <a:solidFill>
                  <a:srgbClr val="FF0000"/>
                </a:solidFill>
                <a:latin typeface="微软雅黑" panose="020B0503020204020204" pitchFamily="34" charset="-122"/>
                <a:ea typeface="微软雅黑" panose="020B0503020204020204" pitchFamily="34" charset="-122"/>
              </a:rPr>
              <a:t>相互连接和依赖</a:t>
            </a:r>
            <a:r>
              <a:rPr lang="zh-CN" altLang="en-US" sz="2000" b="1" dirty="0">
                <a:solidFill>
                  <a:srgbClr val="122E66"/>
                </a:solidFill>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4063708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三种数据增强的具体做法</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A0664F30-418D-DB4C-43A5-E9B9038CB86B}"/>
              </a:ext>
            </a:extLst>
          </p:cNvPr>
          <p:cNvPicPr>
            <a:picLocks noChangeAspect="1"/>
          </p:cNvPicPr>
          <p:nvPr/>
        </p:nvPicPr>
        <p:blipFill>
          <a:blip r:embed="rId2"/>
          <a:stretch>
            <a:fillRect/>
          </a:stretch>
        </p:blipFill>
        <p:spPr>
          <a:xfrm>
            <a:off x="3064506" y="2273473"/>
            <a:ext cx="6062988" cy="3791925"/>
          </a:xfrm>
          <a:prstGeom prst="rect">
            <a:avLst/>
          </a:prstGeom>
        </p:spPr>
      </p:pic>
    </p:spTree>
    <p:extLst>
      <p:ext uri="{BB962C8B-B14F-4D97-AF65-F5344CB8AC3E}">
        <p14:creationId xmlns:p14="http://schemas.microsoft.com/office/powerpoint/2010/main" val="239788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SGL</a:t>
            </a:r>
            <a:r>
              <a:rPr lang="zh-CN" altLang="en-US" sz="3200" b="1" dirty="0">
                <a:solidFill>
                  <a:srgbClr val="122E66"/>
                </a:solidFill>
                <a:latin typeface="微软雅黑" panose="020B0503020204020204" pitchFamily="34" charset="-122"/>
                <a:ea typeface="微软雅黑" panose="020B0503020204020204" pitchFamily="34" charset="-122"/>
              </a:rPr>
              <a:t>模型</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F499F67B-1F80-1535-01BC-1CF9B25307BF}"/>
              </a:ext>
            </a:extLst>
          </p:cNvPr>
          <p:cNvPicPr>
            <a:picLocks noChangeAspect="1"/>
          </p:cNvPicPr>
          <p:nvPr/>
        </p:nvPicPr>
        <p:blipFill>
          <a:blip r:embed="rId2"/>
          <a:stretch>
            <a:fillRect/>
          </a:stretch>
        </p:blipFill>
        <p:spPr>
          <a:xfrm>
            <a:off x="1899033" y="1876252"/>
            <a:ext cx="8393933" cy="3969272"/>
          </a:xfrm>
          <a:prstGeom prst="rect">
            <a:avLst/>
          </a:prstGeom>
        </p:spPr>
      </p:pic>
    </p:spTree>
    <p:extLst>
      <p:ext uri="{BB962C8B-B14F-4D97-AF65-F5344CB8AC3E}">
        <p14:creationId xmlns:p14="http://schemas.microsoft.com/office/powerpoint/2010/main" val="198298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对比学习范式</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B6625AF2-17A0-844C-9B81-B327C7B32C6B}"/>
              </a:ext>
            </a:extLst>
          </p:cNvPr>
          <p:cNvPicPr>
            <a:picLocks noChangeAspect="1"/>
          </p:cNvPicPr>
          <p:nvPr/>
        </p:nvPicPr>
        <p:blipFill>
          <a:blip r:embed="rId2"/>
          <a:stretch>
            <a:fillRect/>
          </a:stretch>
        </p:blipFill>
        <p:spPr>
          <a:xfrm>
            <a:off x="1843286" y="2279466"/>
            <a:ext cx="8509346" cy="3257258"/>
          </a:xfrm>
          <a:prstGeom prst="rect">
            <a:avLst/>
          </a:prstGeom>
        </p:spPr>
      </p:pic>
    </p:spTree>
    <p:extLst>
      <p:ext uri="{BB962C8B-B14F-4D97-AF65-F5344CB8AC3E}">
        <p14:creationId xmlns:p14="http://schemas.microsoft.com/office/powerpoint/2010/main" val="3285059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联合</a:t>
            </a:r>
            <a:r>
              <a:rPr lang="en-US" altLang="zh-CN" sz="3200" b="1" dirty="0">
                <a:solidFill>
                  <a:srgbClr val="122E66"/>
                </a:solidFill>
                <a:latin typeface="微软雅黑" panose="020B0503020204020204" pitchFamily="34" charset="-122"/>
                <a:ea typeface="微软雅黑" panose="020B0503020204020204" pitchFamily="34" charset="-122"/>
              </a:rPr>
              <a:t>(</a:t>
            </a:r>
            <a:r>
              <a:rPr lang="zh-CN" altLang="en-US" sz="3200" b="1" dirty="0">
                <a:solidFill>
                  <a:srgbClr val="122E66"/>
                </a:solidFill>
                <a:latin typeface="微软雅黑" panose="020B0503020204020204" pitchFamily="34" charset="-122"/>
                <a:ea typeface="微软雅黑" panose="020B0503020204020204" pitchFamily="34" charset="-122"/>
              </a:rPr>
              <a:t>多任务</a:t>
            </a:r>
            <a:r>
              <a:rPr lang="en-US" altLang="zh-CN" sz="3200" b="1" dirty="0">
                <a:solidFill>
                  <a:srgbClr val="122E66"/>
                </a:solidFill>
                <a:latin typeface="微软雅黑" panose="020B0503020204020204" pitchFamily="34" charset="-122"/>
                <a:ea typeface="微软雅黑" panose="020B0503020204020204" pitchFamily="34" charset="-122"/>
              </a:rPr>
              <a:t>)</a:t>
            </a:r>
            <a:r>
              <a:rPr lang="zh-CN" altLang="en-US" sz="3200" b="1" dirty="0">
                <a:solidFill>
                  <a:srgbClr val="122E66"/>
                </a:solidFill>
                <a:latin typeface="微软雅黑" panose="020B0503020204020204" pitchFamily="34" charset="-122"/>
                <a:ea typeface="微软雅黑" panose="020B0503020204020204" pitchFamily="34" charset="-122"/>
              </a:rPr>
              <a:t>训练</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861ECBD6-CDBB-A2DC-F2C7-F1A8A920374D}"/>
              </a:ext>
            </a:extLst>
          </p:cNvPr>
          <p:cNvPicPr>
            <a:picLocks noChangeAspect="1"/>
          </p:cNvPicPr>
          <p:nvPr/>
        </p:nvPicPr>
        <p:blipFill>
          <a:blip r:embed="rId2"/>
          <a:stretch>
            <a:fillRect/>
          </a:stretch>
        </p:blipFill>
        <p:spPr>
          <a:xfrm>
            <a:off x="3367584" y="2272161"/>
            <a:ext cx="5456829" cy="740011"/>
          </a:xfrm>
          <a:prstGeom prst="rect">
            <a:avLst/>
          </a:prstGeom>
        </p:spPr>
      </p:pic>
      <p:sp>
        <p:nvSpPr>
          <p:cNvPr id="8" name="文本框 7">
            <a:extLst>
              <a:ext uri="{FF2B5EF4-FFF2-40B4-BE49-F238E27FC236}">
                <a16:creationId xmlns:a16="http://schemas.microsoft.com/office/drawing/2014/main" id="{B0F606F2-5C30-EAE6-9E1A-CC1B40604B58}"/>
              </a:ext>
            </a:extLst>
          </p:cNvPr>
          <p:cNvSpPr txBox="1"/>
          <p:nvPr/>
        </p:nvSpPr>
        <p:spPr>
          <a:xfrm>
            <a:off x="1887086" y="3429000"/>
            <a:ext cx="8417826" cy="1015663"/>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它具有内在的能力来执行 </a:t>
            </a:r>
            <a:r>
              <a:rPr lang="en-US" altLang="zh-CN" sz="2000" b="1" dirty="0">
                <a:solidFill>
                  <a:srgbClr val="122E66"/>
                </a:solidFill>
                <a:latin typeface="微软雅黑" panose="020B0503020204020204" pitchFamily="34" charset="-122"/>
                <a:ea typeface="微软雅黑" panose="020B0503020204020204" pitchFamily="34" charset="-122"/>
              </a:rPr>
              <a:t>hard </a:t>
            </a:r>
            <a:r>
              <a:rPr lang="zh-CN" altLang="en-US" sz="2000" b="1" dirty="0">
                <a:solidFill>
                  <a:srgbClr val="122E66"/>
                </a:solidFill>
                <a:latin typeface="微软雅黑" panose="020B0503020204020204" pitchFamily="34" charset="-122"/>
                <a:ea typeface="微软雅黑" panose="020B0503020204020204" pitchFamily="34" charset="-122"/>
              </a:rPr>
              <a:t>负样本挖掘，这为优化过程提供了大量有意义的梯度，并指导节点表示学习。</a:t>
            </a:r>
            <a:r>
              <a:rPr lang="en-US" altLang="zh-CN" sz="2000" b="1" dirty="0">
                <a:solidFill>
                  <a:srgbClr val="122E66"/>
                </a:solidFill>
                <a:latin typeface="微软雅黑" panose="020B0503020204020204" pitchFamily="34" charset="-122"/>
                <a:ea typeface="微软雅黑" panose="020B0503020204020204" pitchFamily="34" charset="-122"/>
              </a:rPr>
              <a:t>hard </a:t>
            </a:r>
            <a:r>
              <a:rPr lang="zh-CN" altLang="en-US" sz="2000" b="1" dirty="0">
                <a:solidFill>
                  <a:srgbClr val="122E66"/>
                </a:solidFill>
                <a:latin typeface="微软雅黑" panose="020B0503020204020204" pitchFamily="34" charset="-122"/>
                <a:ea typeface="微软雅黑" panose="020B0503020204020204" pitchFamily="34" charset="-122"/>
              </a:rPr>
              <a:t>负节点，其表示与正节点 𝑢 相似（即 </a:t>
            </a:r>
            <a:r>
              <a:rPr lang="en-US" altLang="zh-CN" sz="2000" b="1" dirty="0">
                <a:solidFill>
                  <a:srgbClr val="122E66"/>
                </a:solidFill>
                <a:latin typeface="微软雅黑" panose="020B0503020204020204" pitchFamily="34" charset="-122"/>
                <a:ea typeface="微软雅黑" panose="020B0503020204020204" pitchFamily="34" charset="-122"/>
              </a:rPr>
              <a:t>0 &lt; </a:t>
            </a:r>
            <a:r>
              <a:rPr lang="zh-CN" altLang="en-US" sz="2000" b="1" dirty="0">
                <a:solidFill>
                  <a:srgbClr val="122E66"/>
                </a:solidFill>
                <a:latin typeface="微软雅黑" panose="020B0503020204020204" pitchFamily="34" charset="-122"/>
                <a:ea typeface="微软雅黑" panose="020B0503020204020204" pitchFamily="34" charset="-122"/>
              </a:rPr>
              <a:t>𝑥 ≤ </a:t>
            </a:r>
            <a:r>
              <a:rPr lang="en-US" altLang="zh-CN" sz="2000" b="1" dirty="0">
                <a:solidFill>
                  <a:srgbClr val="122E66"/>
                </a:solidFill>
                <a:latin typeface="微软雅黑" panose="020B0503020204020204" pitchFamily="34" charset="-122"/>
                <a:ea typeface="微软雅黑" panose="020B0503020204020204" pitchFamily="34" charset="-122"/>
              </a:rPr>
              <a:t>1</a:t>
            </a:r>
            <a:r>
              <a:rPr lang="zh-CN" altLang="en-US" sz="2000" b="1" dirty="0">
                <a:solidFill>
                  <a:srgbClr val="122E66"/>
                </a:solidFill>
                <a:latin typeface="微软雅黑" panose="020B0503020204020204" pitchFamily="34" charset="-122"/>
                <a:ea typeface="微软雅黑" panose="020B0503020204020204" pitchFamily="34" charset="-122"/>
              </a:rPr>
              <a:t>），因此很难在潜在空间中区分 𝑣 和 𝑢</a:t>
            </a:r>
          </a:p>
        </p:txBody>
      </p:sp>
    </p:spTree>
    <p:extLst>
      <p:ext uri="{BB962C8B-B14F-4D97-AF65-F5344CB8AC3E}">
        <p14:creationId xmlns:p14="http://schemas.microsoft.com/office/powerpoint/2010/main" val="55750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grpSp>
        <p:nvGrpSpPr>
          <p:cNvPr id="7" name="组合 6">
            <a:extLst>
              <a:ext uri="{FF2B5EF4-FFF2-40B4-BE49-F238E27FC236}">
                <a16:creationId xmlns:a16="http://schemas.microsoft.com/office/drawing/2014/main" id="{A34FF9EE-857B-1DD7-32FD-15165A97B86B}"/>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07D9E25B-9588-A899-EBD8-F57E80977083}"/>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36F99DC-8055-F275-71B1-2015D7205979}"/>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1" name="文本框 10">
              <a:extLst>
                <a:ext uri="{FF2B5EF4-FFF2-40B4-BE49-F238E27FC236}">
                  <a16:creationId xmlns:a16="http://schemas.microsoft.com/office/drawing/2014/main" id="{80E78FE7-CE9C-F24D-61F3-5448B75FFA73}"/>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2" name="文本框 11">
              <a:extLst>
                <a:ext uri="{FF2B5EF4-FFF2-40B4-BE49-F238E27FC236}">
                  <a16:creationId xmlns:a16="http://schemas.microsoft.com/office/drawing/2014/main" id="{E883EFE5-93A8-F5F5-9E0B-25DD5534FA8A}"/>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7" name="文本框 16">
              <a:extLst>
                <a:ext uri="{FF2B5EF4-FFF2-40B4-BE49-F238E27FC236}">
                  <a16:creationId xmlns:a16="http://schemas.microsoft.com/office/drawing/2014/main" id="{8870741D-35FE-A670-DE0E-E2711FFE78A2}"/>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3" name="图片 2">
            <a:extLst>
              <a:ext uri="{FF2B5EF4-FFF2-40B4-BE49-F238E27FC236}">
                <a16:creationId xmlns:a16="http://schemas.microsoft.com/office/drawing/2014/main" id="{534A8F43-7CEE-CACC-DA8D-9BA637F7089A}"/>
              </a:ext>
            </a:extLst>
          </p:cNvPr>
          <p:cNvPicPr>
            <a:picLocks noChangeAspect="1"/>
          </p:cNvPicPr>
          <p:nvPr/>
        </p:nvPicPr>
        <p:blipFill>
          <a:blip r:embed="rId2"/>
          <a:stretch>
            <a:fillRect/>
          </a:stretch>
        </p:blipFill>
        <p:spPr>
          <a:xfrm>
            <a:off x="1151012" y="2250307"/>
            <a:ext cx="9889976" cy="3273394"/>
          </a:xfrm>
          <a:prstGeom prst="rect">
            <a:avLst/>
          </a:prstGeom>
        </p:spPr>
      </p:pic>
      <p:sp>
        <p:nvSpPr>
          <p:cNvPr id="5" name="文本框 4">
            <a:extLst>
              <a:ext uri="{FF2B5EF4-FFF2-40B4-BE49-F238E27FC236}">
                <a16:creationId xmlns:a16="http://schemas.microsoft.com/office/drawing/2014/main" id="{6D4115A5-43FC-907A-CAE2-06C3298C7E0E}"/>
              </a:ext>
            </a:extLst>
          </p:cNvPr>
          <p:cNvSpPr txBox="1"/>
          <p:nvPr/>
        </p:nvSpPr>
        <p:spPr>
          <a:xfrm>
            <a:off x="707170" y="1321276"/>
            <a:ext cx="10777660" cy="1267206"/>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RQ1</a:t>
            </a:r>
            <a:r>
              <a:rPr lang="zh-CN" altLang="en-US" sz="3200" b="1" dirty="0">
                <a:solidFill>
                  <a:srgbClr val="122E66"/>
                </a:solidFill>
                <a:latin typeface="微软雅黑" panose="020B0503020204020204" pitchFamily="34" charset="-122"/>
                <a:ea typeface="微软雅黑" panose="020B0503020204020204" pitchFamily="34" charset="-122"/>
              </a:rPr>
              <a:t>：</a:t>
            </a:r>
            <a:r>
              <a:rPr lang="en-US" altLang="zh-CN" sz="3200" b="1" dirty="0">
                <a:solidFill>
                  <a:srgbClr val="122E66"/>
                </a:solidFill>
                <a:latin typeface="微软雅黑" panose="020B0503020204020204" pitchFamily="34" charset="-122"/>
                <a:ea typeface="微软雅黑" panose="020B0503020204020204" pitchFamily="34" charset="-122"/>
              </a:rPr>
              <a:t>SGL </a:t>
            </a:r>
            <a:r>
              <a:rPr lang="zh-CN" altLang="en-US" sz="3200" b="1" dirty="0">
                <a:solidFill>
                  <a:srgbClr val="122E66"/>
                </a:solidFill>
                <a:latin typeface="微软雅黑" panose="020B0503020204020204" pitchFamily="34" charset="-122"/>
                <a:ea typeface="微软雅黑" panose="020B0503020204020204" pitchFamily="34" charset="-122"/>
              </a:rPr>
              <a:t>的表现如何与最先进的 </a:t>
            </a:r>
            <a:r>
              <a:rPr lang="en-US" altLang="zh-CN" sz="3200" b="1" dirty="0">
                <a:solidFill>
                  <a:srgbClr val="122E66"/>
                </a:solidFill>
                <a:latin typeface="微软雅黑" panose="020B0503020204020204" pitchFamily="34" charset="-122"/>
                <a:ea typeface="微软雅黑" panose="020B0503020204020204" pitchFamily="34" charset="-122"/>
              </a:rPr>
              <a:t>CF </a:t>
            </a:r>
            <a:r>
              <a:rPr lang="zh-CN" altLang="en-US" sz="3200" b="1" dirty="0">
                <a:solidFill>
                  <a:srgbClr val="122E66"/>
                </a:solidFill>
                <a:latin typeface="微软雅黑" panose="020B0503020204020204" pitchFamily="34" charset="-122"/>
                <a:ea typeface="微软雅黑" panose="020B0503020204020204" pitchFamily="34" charset="-122"/>
              </a:rPr>
              <a:t>模型相比，表现如何</a:t>
            </a:r>
          </a:p>
        </p:txBody>
      </p:sp>
    </p:spTree>
    <p:extLst>
      <p:ext uri="{BB962C8B-B14F-4D97-AF65-F5344CB8AC3E}">
        <p14:creationId xmlns:p14="http://schemas.microsoft.com/office/powerpoint/2010/main" val="3693807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grpSp>
        <p:nvGrpSpPr>
          <p:cNvPr id="7" name="组合 6">
            <a:extLst>
              <a:ext uri="{FF2B5EF4-FFF2-40B4-BE49-F238E27FC236}">
                <a16:creationId xmlns:a16="http://schemas.microsoft.com/office/drawing/2014/main" id="{A34FF9EE-857B-1DD7-32FD-15165A97B86B}"/>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07D9E25B-9588-A899-EBD8-F57E80977083}"/>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36F99DC-8055-F275-71B1-2015D7205979}"/>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1" name="文本框 10">
              <a:extLst>
                <a:ext uri="{FF2B5EF4-FFF2-40B4-BE49-F238E27FC236}">
                  <a16:creationId xmlns:a16="http://schemas.microsoft.com/office/drawing/2014/main" id="{80E78FE7-CE9C-F24D-61F3-5448B75FFA73}"/>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2" name="文本框 11">
              <a:extLst>
                <a:ext uri="{FF2B5EF4-FFF2-40B4-BE49-F238E27FC236}">
                  <a16:creationId xmlns:a16="http://schemas.microsoft.com/office/drawing/2014/main" id="{E883EFE5-93A8-F5F5-9E0B-25DD5534FA8A}"/>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7" name="文本框 16">
              <a:extLst>
                <a:ext uri="{FF2B5EF4-FFF2-40B4-BE49-F238E27FC236}">
                  <a16:creationId xmlns:a16="http://schemas.microsoft.com/office/drawing/2014/main" id="{8870741D-35FE-A670-DE0E-E2711FFE78A2}"/>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D42EE303-5226-B430-2C7D-CF782A251F47}"/>
              </a:ext>
            </a:extLst>
          </p:cNvPr>
          <p:cNvPicPr>
            <a:picLocks noChangeAspect="1"/>
          </p:cNvPicPr>
          <p:nvPr/>
        </p:nvPicPr>
        <p:blipFill>
          <a:blip r:embed="rId2"/>
          <a:stretch>
            <a:fillRect/>
          </a:stretch>
        </p:blipFill>
        <p:spPr>
          <a:xfrm>
            <a:off x="2767428" y="2298114"/>
            <a:ext cx="6657143" cy="3076190"/>
          </a:xfrm>
          <a:prstGeom prst="rect">
            <a:avLst/>
          </a:prstGeom>
        </p:spPr>
      </p:pic>
      <p:sp>
        <p:nvSpPr>
          <p:cNvPr id="5" name="文本框 4">
            <a:extLst>
              <a:ext uri="{FF2B5EF4-FFF2-40B4-BE49-F238E27FC236}">
                <a16:creationId xmlns:a16="http://schemas.microsoft.com/office/drawing/2014/main" id="{E5DB1FCC-6265-4CAE-9530-B5FE1C66793A}"/>
              </a:ext>
            </a:extLst>
          </p:cNvPr>
          <p:cNvSpPr txBox="1"/>
          <p:nvPr/>
        </p:nvSpPr>
        <p:spPr>
          <a:xfrm>
            <a:off x="707170" y="1321276"/>
            <a:ext cx="10777660" cy="1267206"/>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RQ1</a:t>
            </a:r>
            <a:r>
              <a:rPr lang="zh-CN" altLang="en-US" sz="3200" b="1" dirty="0">
                <a:solidFill>
                  <a:srgbClr val="122E66"/>
                </a:solidFill>
                <a:latin typeface="微软雅黑" panose="020B0503020204020204" pitchFamily="34" charset="-122"/>
                <a:ea typeface="微软雅黑" panose="020B0503020204020204" pitchFamily="34" charset="-122"/>
              </a:rPr>
              <a:t>：</a:t>
            </a:r>
            <a:r>
              <a:rPr lang="en-US" altLang="zh-CN" sz="3200" b="1" dirty="0">
                <a:solidFill>
                  <a:srgbClr val="122E66"/>
                </a:solidFill>
                <a:latin typeface="微软雅黑" panose="020B0503020204020204" pitchFamily="34" charset="-122"/>
                <a:ea typeface="微软雅黑" panose="020B0503020204020204" pitchFamily="34" charset="-122"/>
              </a:rPr>
              <a:t>SGL </a:t>
            </a:r>
            <a:r>
              <a:rPr lang="zh-CN" altLang="en-US" sz="3200" b="1" dirty="0">
                <a:solidFill>
                  <a:srgbClr val="122E66"/>
                </a:solidFill>
                <a:latin typeface="微软雅黑" panose="020B0503020204020204" pitchFamily="34" charset="-122"/>
                <a:ea typeface="微软雅黑" panose="020B0503020204020204" pitchFamily="34" charset="-122"/>
              </a:rPr>
              <a:t>的表现如何与最先进的 </a:t>
            </a:r>
            <a:r>
              <a:rPr lang="en-US" altLang="zh-CN" sz="3200" b="1" dirty="0">
                <a:solidFill>
                  <a:srgbClr val="122E66"/>
                </a:solidFill>
                <a:latin typeface="微软雅黑" panose="020B0503020204020204" pitchFamily="34" charset="-122"/>
                <a:ea typeface="微软雅黑" panose="020B0503020204020204" pitchFamily="34" charset="-122"/>
              </a:rPr>
              <a:t>CF </a:t>
            </a:r>
            <a:r>
              <a:rPr lang="zh-CN" altLang="en-US" sz="3200" b="1" dirty="0">
                <a:solidFill>
                  <a:srgbClr val="122E66"/>
                </a:solidFill>
                <a:latin typeface="微软雅黑" panose="020B0503020204020204" pitchFamily="34" charset="-122"/>
                <a:ea typeface="微软雅黑" panose="020B0503020204020204" pitchFamily="34" charset="-122"/>
              </a:rPr>
              <a:t>模型相比，表现如何</a:t>
            </a:r>
          </a:p>
        </p:txBody>
      </p:sp>
    </p:spTree>
    <p:extLst>
      <p:ext uri="{BB962C8B-B14F-4D97-AF65-F5344CB8AC3E}">
        <p14:creationId xmlns:p14="http://schemas.microsoft.com/office/powerpoint/2010/main" val="306107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结论分析</a:t>
              </a:r>
            </a:p>
          </p:txBody>
        </p:sp>
      </p:grpSp>
      <p:sp>
        <p:nvSpPr>
          <p:cNvPr id="5" name="文本框 4">
            <a:extLst>
              <a:ext uri="{FF2B5EF4-FFF2-40B4-BE49-F238E27FC236}">
                <a16:creationId xmlns:a16="http://schemas.microsoft.com/office/drawing/2014/main" id="{E5DB1FCC-6265-4CAE-9530-B5FE1C66793A}"/>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RQ2</a:t>
            </a:r>
            <a:r>
              <a:rPr lang="zh-CN" altLang="en-US" sz="3200" b="1" dirty="0">
                <a:solidFill>
                  <a:srgbClr val="122E66"/>
                </a:solidFill>
                <a:latin typeface="微软雅黑" panose="020B0503020204020204" pitchFamily="34" charset="-122"/>
                <a:ea typeface="微软雅黑" panose="020B0503020204020204" pitchFamily="34" charset="-122"/>
              </a:rPr>
              <a:t>：在 </a:t>
            </a:r>
            <a:r>
              <a:rPr lang="en-US" altLang="zh-CN" sz="3200" b="1" dirty="0">
                <a:solidFill>
                  <a:srgbClr val="122E66"/>
                </a:solidFill>
                <a:latin typeface="微软雅黑" panose="020B0503020204020204" pitchFamily="34" charset="-122"/>
                <a:ea typeface="微软雅黑" panose="020B0503020204020204" pitchFamily="34" charset="-122"/>
              </a:rPr>
              <a:t>CF </a:t>
            </a:r>
            <a:r>
              <a:rPr lang="zh-CN" altLang="en-US" sz="3200" b="1" dirty="0">
                <a:solidFill>
                  <a:srgbClr val="122E66"/>
                </a:solidFill>
                <a:latin typeface="微软雅黑" panose="020B0503020204020204" pitchFamily="34" charset="-122"/>
                <a:ea typeface="微软雅黑" panose="020B0503020204020204" pitchFamily="34" charset="-122"/>
              </a:rPr>
              <a:t>中执行自监督学习有哪些好处</a:t>
            </a:r>
          </a:p>
        </p:txBody>
      </p:sp>
      <p:sp>
        <p:nvSpPr>
          <p:cNvPr id="6" name="文本框 5">
            <a:extLst>
              <a:ext uri="{FF2B5EF4-FFF2-40B4-BE49-F238E27FC236}">
                <a16:creationId xmlns:a16="http://schemas.microsoft.com/office/drawing/2014/main" id="{1533B1C0-13EE-8BB9-1528-28BB2CF8847C}"/>
              </a:ext>
            </a:extLst>
          </p:cNvPr>
          <p:cNvSpPr txBox="1"/>
          <p:nvPr/>
        </p:nvSpPr>
        <p:spPr>
          <a:xfrm>
            <a:off x="3433123" y="2448214"/>
            <a:ext cx="5325753" cy="3170099"/>
          </a:xfrm>
          <a:prstGeom prst="rect">
            <a:avLst/>
          </a:prstGeom>
          <a:noFill/>
        </p:spPr>
        <p:txBody>
          <a:bodyPr wrap="square">
            <a:spAutoFit/>
          </a:bodyPr>
          <a:lstStyle/>
          <a:p>
            <a:r>
              <a:rPr lang="en-US" altLang="zh-CN" sz="4000" b="1" dirty="0">
                <a:solidFill>
                  <a:srgbClr val="122E66"/>
                </a:solidFill>
                <a:latin typeface="微软雅黑" panose="020B0503020204020204" pitchFamily="34" charset="-122"/>
                <a:ea typeface="微软雅黑" panose="020B0503020204020204" pitchFamily="34" charset="-122"/>
              </a:rPr>
              <a:t>1. </a:t>
            </a:r>
            <a:r>
              <a:rPr lang="zh-CN" altLang="en-US" sz="4000" b="1" dirty="0">
                <a:solidFill>
                  <a:srgbClr val="122E66"/>
                </a:solidFill>
                <a:latin typeface="微软雅黑" panose="020B0503020204020204" pitchFamily="34" charset="-122"/>
                <a:ea typeface="微软雅黑" panose="020B0503020204020204" pitchFamily="34" charset="-122"/>
              </a:rPr>
              <a:t>缓解长尾问题</a:t>
            </a:r>
            <a:endParaRPr lang="en-US" altLang="zh-CN" sz="4000" b="1" dirty="0">
              <a:solidFill>
                <a:srgbClr val="122E66"/>
              </a:solidFill>
              <a:latin typeface="微软雅黑" panose="020B0503020204020204" pitchFamily="34" charset="-122"/>
              <a:ea typeface="微软雅黑" panose="020B0503020204020204" pitchFamily="34" charset="-122"/>
            </a:endParaRPr>
          </a:p>
          <a:p>
            <a:pPr marL="914400" indent="-914400">
              <a:buAutoNum type="arabicPeriod"/>
            </a:pPr>
            <a:endParaRPr lang="zh-CN" altLang="en-US" sz="4000" b="1" dirty="0">
              <a:solidFill>
                <a:srgbClr val="122E66"/>
              </a:solidFill>
              <a:latin typeface="微软雅黑" panose="020B0503020204020204" pitchFamily="34" charset="-122"/>
              <a:ea typeface="微软雅黑" panose="020B0503020204020204" pitchFamily="34" charset="-122"/>
            </a:endParaRPr>
          </a:p>
          <a:p>
            <a:r>
              <a:rPr lang="en-US" altLang="zh-CN" sz="4000" b="1" dirty="0">
                <a:solidFill>
                  <a:srgbClr val="122E66"/>
                </a:solidFill>
                <a:latin typeface="微软雅黑" panose="020B0503020204020204" pitchFamily="34" charset="-122"/>
                <a:ea typeface="微软雅黑" panose="020B0503020204020204" pitchFamily="34" charset="-122"/>
              </a:rPr>
              <a:t>2. </a:t>
            </a:r>
            <a:r>
              <a:rPr lang="zh-CN" altLang="en-US" sz="4000" b="1" dirty="0">
                <a:solidFill>
                  <a:srgbClr val="122E66"/>
                </a:solidFill>
                <a:latin typeface="微软雅黑" panose="020B0503020204020204" pitchFamily="34" charset="-122"/>
                <a:ea typeface="微软雅黑" panose="020B0503020204020204" pitchFamily="34" charset="-122"/>
              </a:rPr>
              <a:t>提升训练效率</a:t>
            </a:r>
            <a:endParaRPr lang="en-US" altLang="zh-CN" sz="4000" b="1" dirty="0">
              <a:solidFill>
                <a:srgbClr val="122E66"/>
              </a:solidFill>
              <a:latin typeface="微软雅黑" panose="020B0503020204020204" pitchFamily="34" charset="-122"/>
              <a:ea typeface="微软雅黑" panose="020B0503020204020204" pitchFamily="34" charset="-122"/>
            </a:endParaRPr>
          </a:p>
          <a:p>
            <a:endParaRPr lang="zh-CN" altLang="en-US" sz="4000" b="1" dirty="0">
              <a:solidFill>
                <a:srgbClr val="122E66"/>
              </a:solidFill>
              <a:latin typeface="微软雅黑" panose="020B0503020204020204" pitchFamily="34" charset="-122"/>
              <a:ea typeface="微软雅黑" panose="020B0503020204020204" pitchFamily="34" charset="-122"/>
            </a:endParaRPr>
          </a:p>
          <a:p>
            <a:r>
              <a:rPr lang="en-US" altLang="zh-CN" sz="4000" b="1" dirty="0">
                <a:solidFill>
                  <a:srgbClr val="122E66"/>
                </a:solidFill>
                <a:latin typeface="微软雅黑" panose="020B0503020204020204" pitchFamily="34" charset="-122"/>
                <a:ea typeface="微软雅黑" panose="020B0503020204020204" pitchFamily="34" charset="-122"/>
              </a:rPr>
              <a:t>3. </a:t>
            </a:r>
            <a:r>
              <a:rPr lang="zh-CN" altLang="en-US" sz="4000" b="1" dirty="0">
                <a:solidFill>
                  <a:srgbClr val="122E66"/>
                </a:solidFill>
                <a:latin typeface="微软雅黑" panose="020B0503020204020204" pitchFamily="34" charset="-122"/>
                <a:ea typeface="微软雅黑" panose="020B0503020204020204" pitchFamily="34" charset="-122"/>
              </a:rPr>
              <a:t>对噪声的鲁棒性</a:t>
            </a:r>
          </a:p>
        </p:txBody>
      </p:sp>
      <p:grpSp>
        <p:nvGrpSpPr>
          <p:cNvPr id="9" name="组合 8">
            <a:extLst>
              <a:ext uri="{FF2B5EF4-FFF2-40B4-BE49-F238E27FC236}">
                <a16:creationId xmlns:a16="http://schemas.microsoft.com/office/drawing/2014/main" id="{68789CD8-190E-91C1-EEE3-C8445C869C36}"/>
              </a:ext>
            </a:extLst>
          </p:cNvPr>
          <p:cNvGrpSpPr/>
          <p:nvPr/>
        </p:nvGrpSpPr>
        <p:grpSpPr>
          <a:xfrm>
            <a:off x="326852" y="6303335"/>
            <a:ext cx="4006715" cy="385298"/>
            <a:chOff x="1658026" y="65768"/>
            <a:chExt cx="4006715" cy="385298"/>
          </a:xfrm>
        </p:grpSpPr>
        <p:sp>
          <p:nvSpPr>
            <p:cNvPr id="13" name="矩形: 圆角 12">
              <a:extLst>
                <a:ext uri="{FF2B5EF4-FFF2-40B4-BE49-F238E27FC236}">
                  <a16:creationId xmlns:a16="http://schemas.microsoft.com/office/drawing/2014/main" id="{FE38CB57-2C58-E188-A819-CAEF47780F69}"/>
                </a:ext>
              </a:extLst>
            </p:cNvPr>
            <p:cNvSpPr/>
            <p:nvPr/>
          </p:nvSpPr>
          <p:spPr>
            <a:xfrm>
              <a:off x="4488874"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3A5705C-6F73-7E1A-9235-55D1D17522F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5" name="文本框 14">
              <a:extLst>
                <a:ext uri="{FF2B5EF4-FFF2-40B4-BE49-F238E27FC236}">
                  <a16:creationId xmlns:a16="http://schemas.microsoft.com/office/drawing/2014/main" id="{EBCD08DA-ABD1-F7A2-E66B-7C5FA4A50A00}"/>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6" name="文本框 15">
              <a:extLst>
                <a:ext uri="{FF2B5EF4-FFF2-40B4-BE49-F238E27FC236}">
                  <a16:creationId xmlns:a16="http://schemas.microsoft.com/office/drawing/2014/main" id="{B154A218-4E2F-9875-28D0-F143432F4C64}"/>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8" name="文本框 17">
              <a:extLst>
                <a:ext uri="{FF2B5EF4-FFF2-40B4-BE49-F238E27FC236}">
                  <a16:creationId xmlns:a16="http://schemas.microsoft.com/office/drawing/2014/main" id="{A3BBE227-A9C1-3338-25BB-E1BD84930326}"/>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1457828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1476184" y="2436126"/>
            <a:ext cx="9239632" cy="2246769"/>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Self-Supervised Learning for Recommender Systems: A Survey</a:t>
            </a:r>
            <a:endParaRPr lang="zh-CN" altLang="en-US"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6000" b="1" spc="6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A29259-8F20-7430-E22A-807F0689825A}"/>
              </a:ext>
            </a:extLst>
          </p:cNvPr>
          <p:cNvSpPr txBox="1"/>
          <p:nvPr/>
        </p:nvSpPr>
        <p:spPr>
          <a:xfrm>
            <a:off x="4952545" y="4058303"/>
            <a:ext cx="228690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TKDE 2023 CCF-A </a:t>
            </a:r>
          </a:p>
          <a:p>
            <a:pPr algn="ctr"/>
            <a:endParaRPr lang="zh-CN" altLang="en-US"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8219C9D-AC8C-907B-81EA-9C68D1C9A4AA}"/>
              </a:ext>
            </a:extLst>
          </p:cNvPr>
          <p:cNvSpPr txBox="1"/>
          <p:nvPr/>
        </p:nvSpPr>
        <p:spPr>
          <a:xfrm>
            <a:off x="3643868" y="5025519"/>
            <a:ext cx="5387398" cy="646331"/>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Author</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Junliang</a:t>
            </a:r>
            <a:r>
              <a:rPr lang="en-US" altLang="zh-CN" b="1" dirty="0">
                <a:latin typeface="微软雅黑" panose="020B0503020204020204" pitchFamily="34" charset="-122"/>
                <a:ea typeface="微软雅黑" panose="020B0503020204020204" pitchFamily="34" charset="-122"/>
              </a:rPr>
              <a:t> Yu, Hongzhi Yin∗ , Xin Xia, Tong Chen, </a:t>
            </a:r>
            <a:r>
              <a:rPr lang="en-US" altLang="zh-CN" b="1" dirty="0" err="1">
                <a:latin typeface="微软雅黑" panose="020B0503020204020204" pitchFamily="34" charset="-122"/>
                <a:ea typeface="微软雅黑" panose="020B0503020204020204" pitchFamily="34" charset="-122"/>
              </a:rPr>
              <a:t>Jundong</a:t>
            </a:r>
            <a:r>
              <a:rPr lang="en-US" altLang="zh-CN" b="1" dirty="0">
                <a:latin typeface="微软雅黑" panose="020B0503020204020204" pitchFamily="34" charset="-122"/>
                <a:ea typeface="微软雅黑" panose="020B0503020204020204" pitchFamily="34" charset="-122"/>
              </a:rPr>
              <a:t> Li, and Zi Huang</a:t>
            </a:r>
          </a:p>
        </p:txBody>
      </p:sp>
    </p:spTree>
    <p:extLst>
      <p:ext uri="{BB962C8B-B14F-4D97-AF65-F5344CB8AC3E}">
        <p14:creationId xmlns:p14="http://schemas.microsoft.com/office/powerpoint/2010/main" val="3608278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1476184" y="2436126"/>
            <a:ext cx="10423542" cy="3908762"/>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Are Graph Augmentations Necessary? Simple Graph Contrastive Learning for Recommendation</a:t>
            </a:r>
          </a:p>
          <a:p>
            <a:endParaRPr lang="en-US" altLang="zh-CN"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6000" b="1" spc="6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A29259-8F20-7430-E22A-807F0689825A}"/>
              </a:ext>
            </a:extLst>
          </p:cNvPr>
          <p:cNvSpPr txBox="1"/>
          <p:nvPr/>
        </p:nvSpPr>
        <p:spPr>
          <a:xfrm>
            <a:off x="4946133" y="4353242"/>
            <a:ext cx="229973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SIGIR 2022 CCF-A </a:t>
            </a:r>
          </a:p>
          <a:p>
            <a:pPr algn="ctr"/>
            <a:endParaRPr lang="zh-CN" altLang="en-US"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8219C9D-AC8C-907B-81EA-9C68D1C9A4AA}"/>
              </a:ext>
            </a:extLst>
          </p:cNvPr>
          <p:cNvSpPr txBox="1"/>
          <p:nvPr/>
        </p:nvSpPr>
        <p:spPr>
          <a:xfrm>
            <a:off x="3402301" y="5025519"/>
            <a:ext cx="5387398" cy="92333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Author</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Junliang</a:t>
            </a:r>
            <a:r>
              <a:rPr lang="en-US" altLang="zh-CN" b="1" dirty="0">
                <a:latin typeface="微软雅黑" panose="020B0503020204020204" pitchFamily="34" charset="-122"/>
                <a:ea typeface="微软雅黑" panose="020B0503020204020204" pitchFamily="34" charset="-122"/>
              </a:rPr>
              <a:t> Yu, Hongzhi Yin, Xin Xia, Tong Chen , </a:t>
            </a:r>
            <a:r>
              <a:rPr lang="en-US" altLang="zh-CN" b="1" dirty="0" err="1">
                <a:latin typeface="微软雅黑" panose="020B0503020204020204" pitchFamily="34" charset="-122"/>
                <a:ea typeface="微软雅黑" panose="020B0503020204020204" pitchFamily="34" charset="-122"/>
              </a:rPr>
              <a:t>Lizhen</a:t>
            </a:r>
            <a:r>
              <a:rPr lang="en-US" altLang="zh-CN" b="1" dirty="0">
                <a:latin typeface="微软雅黑" panose="020B0503020204020204" pitchFamily="34" charset="-122"/>
                <a:ea typeface="微软雅黑" panose="020B0503020204020204" pitchFamily="34" charset="-122"/>
              </a:rPr>
              <a:t> Cui, Nguyen Quoc Viet Hung</a:t>
            </a:r>
          </a:p>
        </p:txBody>
      </p:sp>
    </p:spTree>
    <p:extLst>
      <p:ext uri="{BB962C8B-B14F-4D97-AF65-F5344CB8AC3E}">
        <p14:creationId xmlns:p14="http://schemas.microsoft.com/office/powerpoint/2010/main" val="311898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为什么要在推荐系统中使用对比学习</a:t>
            </a:r>
          </a:p>
        </p:txBody>
      </p:sp>
      <p:sp>
        <p:nvSpPr>
          <p:cNvPr id="5" name="文本框 4">
            <a:extLst>
              <a:ext uri="{FF2B5EF4-FFF2-40B4-BE49-F238E27FC236}">
                <a16:creationId xmlns:a16="http://schemas.microsoft.com/office/drawing/2014/main" id="{8B9EA151-4CEB-9D0F-5DF8-6815EC42A117}"/>
              </a:ext>
            </a:extLst>
          </p:cNvPr>
          <p:cNvSpPr txBox="1"/>
          <p:nvPr/>
        </p:nvSpPr>
        <p:spPr>
          <a:xfrm>
            <a:off x="2026607" y="2143194"/>
            <a:ext cx="8138786" cy="1015663"/>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对比学习（</a:t>
            </a:r>
            <a:r>
              <a:rPr lang="en-US" altLang="zh-CN" sz="2000" b="1" dirty="0">
                <a:solidFill>
                  <a:srgbClr val="122E66"/>
                </a:solidFill>
                <a:latin typeface="微软雅黑" panose="020B0503020204020204" pitchFamily="34" charset="-122"/>
                <a:ea typeface="微软雅黑" panose="020B0503020204020204" pitchFamily="34" charset="-122"/>
              </a:rPr>
              <a:t>CL</a:t>
            </a:r>
            <a:r>
              <a:rPr lang="zh-CN" altLang="en-US" sz="2000" b="1" dirty="0">
                <a:solidFill>
                  <a:srgbClr val="122E66"/>
                </a:solidFill>
                <a:latin typeface="微软雅黑" panose="020B0503020204020204" pitchFamily="34" charset="-122"/>
                <a:ea typeface="微软雅黑" panose="020B0503020204020204" pitchFamily="34" charset="-122"/>
              </a:rPr>
              <a:t>）最近在推荐领域推动了一系列卓有成效的研究，因为它从原始数据中提取自我监督信号的能力非常符合推荐系统解决</a:t>
            </a:r>
            <a:r>
              <a:rPr lang="zh-CN" altLang="en-US" sz="2000" b="1" dirty="0">
                <a:solidFill>
                  <a:srgbClr val="FF0000"/>
                </a:solidFill>
                <a:latin typeface="微软雅黑" panose="020B0503020204020204" pitchFamily="34" charset="-122"/>
                <a:ea typeface="微软雅黑" panose="020B0503020204020204" pitchFamily="34" charset="-122"/>
              </a:rPr>
              <a:t>数据稀疏</a:t>
            </a:r>
            <a:r>
              <a:rPr lang="zh-CN" altLang="en-US" sz="2000" b="1" dirty="0">
                <a:solidFill>
                  <a:srgbClr val="122E66"/>
                </a:solidFill>
                <a:latin typeface="微软雅黑" panose="020B0503020204020204" pitchFamily="34" charset="-122"/>
                <a:ea typeface="微软雅黑" panose="020B0503020204020204" pitchFamily="34" charset="-122"/>
              </a:rPr>
              <a:t>问题的需求</a:t>
            </a:r>
          </a:p>
        </p:txBody>
      </p:sp>
      <p:sp>
        <p:nvSpPr>
          <p:cNvPr id="13" name="文本框 12">
            <a:extLst>
              <a:ext uri="{FF2B5EF4-FFF2-40B4-BE49-F238E27FC236}">
                <a16:creationId xmlns:a16="http://schemas.microsoft.com/office/drawing/2014/main" id="{EEAD4430-10B8-A2A2-54D6-1AC2FAEE07AD}"/>
              </a:ext>
            </a:extLst>
          </p:cNvPr>
          <p:cNvSpPr txBox="1"/>
          <p:nvPr/>
        </p:nvSpPr>
        <p:spPr>
          <a:xfrm>
            <a:off x="707170" y="3536723"/>
            <a:ext cx="10777660" cy="441916"/>
          </a:xfrm>
          <a:prstGeom prst="rect">
            <a:avLst/>
          </a:prstGeom>
          <a:noFill/>
        </p:spPr>
        <p:txBody>
          <a:bodyPr wrap="square" rtlCol="0">
            <a:spAutoFit/>
          </a:bodyPr>
          <a:lstStyle/>
          <a:p>
            <a:pPr>
              <a:lnSpc>
                <a:spcPct val="125000"/>
              </a:lnSpc>
              <a:spcBef>
                <a:spcPts val="600"/>
              </a:spcBef>
              <a:spcAft>
                <a:spcPts val="600"/>
              </a:spcAft>
            </a:pPr>
            <a:r>
              <a:rPr lang="zh-CN" altLang="en-US" sz="2000" b="1" dirty="0">
                <a:solidFill>
                  <a:srgbClr val="122E66"/>
                </a:solidFill>
                <a:latin typeface="微软雅黑" panose="020B0503020204020204" pitchFamily="34" charset="-122"/>
                <a:ea typeface="微软雅黑" panose="020B0503020204020204" pitchFamily="34" charset="-122"/>
              </a:rPr>
              <a:t>基于对比学习的推荐系统的典型流程</a:t>
            </a:r>
          </a:p>
        </p:txBody>
      </p:sp>
      <p:sp>
        <p:nvSpPr>
          <p:cNvPr id="14" name="文本框 13">
            <a:extLst>
              <a:ext uri="{FF2B5EF4-FFF2-40B4-BE49-F238E27FC236}">
                <a16:creationId xmlns:a16="http://schemas.microsoft.com/office/drawing/2014/main" id="{5F23FF4D-5A60-A039-1080-E6A5CB632161}"/>
              </a:ext>
            </a:extLst>
          </p:cNvPr>
          <p:cNvSpPr txBox="1"/>
          <p:nvPr/>
        </p:nvSpPr>
        <p:spPr>
          <a:xfrm>
            <a:off x="2026607" y="4194084"/>
            <a:ext cx="8138786" cy="1323439"/>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基于 </a:t>
            </a:r>
            <a:r>
              <a:rPr lang="en-US" altLang="zh-CN" sz="2000" b="1" dirty="0">
                <a:solidFill>
                  <a:srgbClr val="122E66"/>
                </a:solidFill>
                <a:latin typeface="微软雅黑" panose="020B0503020204020204" pitchFamily="34" charset="-122"/>
                <a:ea typeface="微软雅黑" panose="020B0503020204020204" pitchFamily="34" charset="-122"/>
              </a:rPr>
              <a:t>CL </a:t>
            </a:r>
            <a:r>
              <a:rPr lang="zh-CN" altLang="en-US" sz="2000" b="1" dirty="0">
                <a:solidFill>
                  <a:srgbClr val="122E66"/>
                </a:solidFill>
                <a:latin typeface="微软雅黑" panose="020B0503020204020204" pitchFamily="34" charset="-122"/>
                <a:ea typeface="微软雅黑" panose="020B0503020204020204" pitchFamily="34" charset="-122"/>
              </a:rPr>
              <a:t>的推荐模型的典型流程是首先使用结构扰动来增强用户</a:t>
            </a:r>
            <a:r>
              <a:rPr lang="en-US" altLang="zh-CN"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122E66"/>
                </a:solidFill>
                <a:latin typeface="微软雅黑" panose="020B0503020204020204" pitchFamily="34" charset="-122"/>
                <a:ea typeface="微软雅黑" panose="020B0503020204020204" pitchFamily="34" charset="-122"/>
              </a:rPr>
              <a:t>项目二分图，然后最大化不同图增强之间的节点表示一致性。尽管这种范例被证明是有效的，但性能提升的背后是什么仍然是一个谜，也就是说仍然是一个</a:t>
            </a:r>
            <a:r>
              <a:rPr lang="zh-CN" altLang="en-US" sz="2000" b="1" dirty="0">
                <a:solidFill>
                  <a:srgbClr val="FF0000"/>
                </a:solidFill>
                <a:latin typeface="微软雅黑" panose="020B0503020204020204" pitchFamily="34" charset="-122"/>
                <a:ea typeface="微软雅黑" panose="020B0503020204020204" pitchFamily="34" charset="-122"/>
              </a:rPr>
              <a:t>黑箱</a:t>
            </a:r>
          </a:p>
        </p:txBody>
      </p:sp>
    </p:spTree>
    <p:extLst>
      <p:ext uri="{BB962C8B-B14F-4D97-AF65-F5344CB8AC3E}">
        <p14:creationId xmlns:p14="http://schemas.microsoft.com/office/powerpoint/2010/main" val="2318447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研究出发点</a:t>
            </a:r>
          </a:p>
        </p:txBody>
      </p:sp>
      <p:sp>
        <p:nvSpPr>
          <p:cNvPr id="5" name="文本框 4">
            <a:extLst>
              <a:ext uri="{FF2B5EF4-FFF2-40B4-BE49-F238E27FC236}">
                <a16:creationId xmlns:a16="http://schemas.microsoft.com/office/drawing/2014/main" id="{8DBBD774-2655-7A77-BFEB-A13C6BC5A451}"/>
              </a:ext>
            </a:extLst>
          </p:cNvPr>
          <p:cNvSpPr txBox="1"/>
          <p:nvPr/>
        </p:nvSpPr>
        <p:spPr>
          <a:xfrm>
            <a:off x="1826190" y="2753140"/>
            <a:ext cx="8539619"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一些最新的工作表明，即使是 CL 中极其稀疏的图增强（</a:t>
            </a:r>
            <a:r>
              <a:rPr lang="zh-CN" altLang="en-US" sz="2000" b="1" dirty="0">
                <a:solidFill>
                  <a:srgbClr val="FF0000"/>
                </a:solidFill>
                <a:latin typeface="微软雅黑" panose="020B0503020204020204" pitchFamily="34" charset="-122"/>
                <a:ea typeface="微软雅黑" panose="020B0503020204020204" pitchFamily="34" charset="-122"/>
              </a:rPr>
              <a:t>边缘丢失率为 0.9</a:t>
            </a:r>
            <a:r>
              <a:rPr lang="zh-CN" altLang="en-US" sz="2000" b="1" dirty="0">
                <a:solidFill>
                  <a:srgbClr val="122E66"/>
                </a:solidFill>
                <a:latin typeface="微软雅黑" panose="020B0503020204020204" pitchFamily="34" charset="-122"/>
                <a:ea typeface="微软雅黑" panose="020B0503020204020204" pitchFamily="34" charset="-122"/>
              </a:rPr>
              <a:t>）也可以带来一定的性能增益。这种现象非常难以捉摸且违反直觉，因为较大的丢失率将导致原始信息的巨大损失和高度倾斜的图结构，也就是说基于 dropout 的图增强实际上的作用微乎其微？经过研究，</a:t>
            </a:r>
            <a:r>
              <a:rPr lang="zh-CN" altLang="en-US" sz="2000" b="1" dirty="0">
                <a:solidFill>
                  <a:srgbClr val="FF0000"/>
                </a:solidFill>
                <a:latin typeface="微软雅黑" panose="020B0503020204020204" pitchFamily="34" charset="-122"/>
                <a:ea typeface="微软雅黑" panose="020B0503020204020204" pitchFamily="34" charset="-122"/>
              </a:rPr>
              <a:t>文章认为对推荐性能真正重要的是 CL 损失，而不是图增强</a:t>
            </a:r>
          </a:p>
        </p:txBody>
      </p:sp>
    </p:spTree>
    <p:extLst>
      <p:ext uri="{BB962C8B-B14F-4D97-AF65-F5344CB8AC3E}">
        <p14:creationId xmlns:p14="http://schemas.microsoft.com/office/powerpoint/2010/main" val="297194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一般对比学习范式</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3" name="图片 2">
            <a:extLst>
              <a:ext uri="{FF2B5EF4-FFF2-40B4-BE49-F238E27FC236}">
                <a16:creationId xmlns:a16="http://schemas.microsoft.com/office/drawing/2014/main" id="{F5EAB8C6-E13E-9599-D145-C219F0AC94EA}"/>
              </a:ext>
            </a:extLst>
          </p:cNvPr>
          <p:cNvPicPr>
            <a:picLocks noChangeAspect="1"/>
          </p:cNvPicPr>
          <p:nvPr/>
        </p:nvPicPr>
        <p:blipFill>
          <a:blip r:embed="rId2"/>
          <a:stretch>
            <a:fillRect/>
          </a:stretch>
        </p:blipFill>
        <p:spPr>
          <a:xfrm>
            <a:off x="3248393" y="1861739"/>
            <a:ext cx="5703112" cy="3804472"/>
          </a:xfrm>
          <a:prstGeom prst="rect">
            <a:avLst/>
          </a:prstGeom>
        </p:spPr>
      </p:pic>
    </p:spTree>
    <p:extLst>
      <p:ext uri="{BB962C8B-B14F-4D97-AF65-F5344CB8AC3E}">
        <p14:creationId xmlns:p14="http://schemas.microsoft.com/office/powerpoint/2010/main" val="56169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InfoNCE Loss</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6" name="文本框 5">
            <a:extLst>
              <a:ext uri="{FF2B5EF4-FFF2-40B4-BE49-F238E27FC236}">
                <a16:creationId xmlns:a16="http://schemas.microsoft.com/office/drawing/2014/main" id="{A27F4033-A192-6F28-C2AE-A806AE755BD5}"/>
              </a:ext>
            </a:extLst>
          </p:cNvPr>
          <p:cNvSpPr txBox="1"/>
          <p:nvPr/>
        </p:nvSpPr>
        <p:spPr>
          <a:xfrm>
            <a:off x="1105422" y="2042403"/>
            <a:ext cx="9209761"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对比学习损失函数有多种，其中比较常用的一种是 InfoNCE loss</a:t>
            </a:r>
          </a:p>
        </p:txBody>
      </p:sp>
      <p:pic>
        <p:nvPicPr>
          <p:cNvPr id="8" name="图片 7">
            <a:extLst>
              <a:ext uri="{FF2B5EF4-FFF2-40B4-BE49-F238E27FC236}">
                <a16:creationId xmlns:a16="http://schemas.microsoft.com/office/drawing/2014/main" id="{3521F918-8E4B-9F06-A68E-03EC56070AFE}"/>
              </a:ext>
            </a:extLst>
          </p:cNvPr>
          <p:cNvPicPr>
            <a:picLocks noChangeAspect="1"/>
          </p:cNvPicPr>
          <p:nvPr/>
        </p:nvPicPr>
        <p:blipFill>
          <a:blip r:embed="rId2"/>
          <a:stretch>
            <a:fillRect/>
          </a:stretch>
        </p:blipFill>
        <p:spPr>
          <a:xfrm>
            <a:off x="1668049" y="2866117"/>
            <a:ext cx="8855901" cy="2400150"/>
          </a:xfrm>
          <a:prstGeom prst="rect">
            <a:avLst/>
          </a:prstGeom>
        </p:spPr>
      </p:pic>
    </p:spTree>
    <p:extLst>
      <p:ext uri="{BB962C8B-B14F-4D97-AF65-F5344CB8AC3E}">
        <p14:creationId xmlns:p14="http://schemas.microsoft.com/office/powerpoint/2010/main" val="52861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InfoNCE Loss</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7" name="图片 6">
            <a:extLst>
              <a:ext uri="{FF2B5EF4-FFF2-40B4-BE49-F238E27FC236}">
                <a16:creationId xmlns:a16="http://schemas.microsoft.com/office/drawing/2014/main" id="{55F00129-3C1B-BE22-B61F-B005B7BD0320}"/>
              </a:ext>
            </a:extLst>
          </p:cNvPr>
          <p:cNvPicPr>
            <a:picLocks noChangeAspect="1"/>
          </p:cNvPicPr>
          <p:nvPr/>
        </p:nvPicPr>
        <p:blipFill>
          <a:blip r:embed="rId2"/>
          <a:stretch>
            <a:fillRect/>
          </a:stretch>
        </p:blipFill>
        <p:spPr>
          <a:xfrm>
            <a:off x="1485883" y="2065849"/>
            <a:ext cx="9220234" cy="2726301"/>
          </a:xfrm>
          <a:prstGeom prst="rect">
            <a:avLst/>
          </a:prstGeom>
        </p:spPr>
      </p:pic>
    </p:spTree>
    <p:extLst>
      <p:ext uri="{BB962C8B-B14F-4D97-AF65-F5344CB8AC3E}">
        <p14:creationId xmlns:p14="http://schemas.microsoft.com/office/powerpoint/2010/main" val="414052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那么 </a:t>
            </a:r>
            <a:r>
              <a:rPr lang="en-US" altLang="zh-CN" sz="3200" b="1" dirty="0">
                <a:solidFill>
                  <a:srgbClr val="122E66"/>
                </a:solidFill>
                <a:latin typeface="微软雅黑" panose="020B0503020204020204" pitchFamily="34" charset="-122"/>
                <a:ea typeface="微软雅黑" panose="020B0503020204020204" pitchFamily="34" charset="-122"/>
              </a:rPr>
              <a:t>Graph Augmentations </a:t>
            </a:r>
            <a:r>
              <a:rPr lang="zh-CN" altLang="en-US" sz="3200" b="1" dirty="0">
                <a:solidFill>
                  <a:srgbClr val="122E66"/>
                </a:solidFill>
                <a:latin typeface="微软雅黑" panose="020B0503020204020204" pitchFamily="34" charset="-122"/>
                <a:ea typeface="微软雅黑" panose="020B0503020204020204" pitchFamily="34" charset="-122"/>
              </a:rPr>
              <a:t>的价值和意义呢</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5" name="文本框 4">
            <a:extLst>
              <a:ext uri="{FF2B5EF4-FFF2-40B4-BE49-F238E27FC236}">
                <a16:creationId xmlns:a16="http://schemas.microsoft.com/office/drawing/2014/main" id="{86A09C4F-A9B1-3BEA-E3F9-8283A46D8285}"/>
              </a:ext>
            </a:extLst>
          </p:cNvPr>
          <p:cNvSpPr txBox="1"/>
          <p:nvPr/>
        </p:nvSpPr>
        <p:spPr>
          <a:xfrm>
            <a:off x="1619771" y="3335037"/>
            <a:ext cx="8952457" cy="1015663"/>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尽管没有预期的那么有效，但从原始图的适当扰动版本有助于学习对扰动因子不变的 </a:t>
            </a:r>
            <a:r>
              <a:rPr lang="en-US" altLang="zh-CN" sz="2000" b="1" dirty="0">
                <a:solidFill>
                  <a:srgbClr val="122E66"/>
                </a:solidFill>
                <a:latin typeface="微软雅黑" panose="020B0503020204020204" pitchFamily="34" charset="-122"/>
                <a:ea typeface="微软雅黑" panose="020B0503020204020204" pitchFamily="34" charset="-122"/>
              </a:rPr>
              <a:t>representation </a:t>
            </a:r>
            <a:r>
              <a:rPr lang="zh-CN" altLang="en-US" sz="2000" b="1" dirty="0">
                <a:solidFill>
                  <a:srgbClr val="122E66"/>
                </a:solidFill>
                <a:latin typeface="微软雅黑" panose="020B0503020204020204" pitchFamily="34" charset="-122"/>
                <a:ea typeface="微软雅黑" panose="020B0503020204020204" pitchFamily="34" charset="-122"/>
              </a:rPr>
              <a:t>这一意义上说，图扩充并非完全无用。这就类似 </a:t>
            </a:r>
            <a:r>
              <a:rPr lang="en-US" altLang="zh-CN" sz="2000" b="1" dirty="0">
                <a:solidFill>
                  <a:srgbClr val="122E66"/>
                </a:solidFill>
                <a:latin typeface="微软雅黑" panose="020B0503020204020204" pitchFamily="34" charset="-122"/>
                <a:ea typeface="微软雅黑" panose="020B0503020204020204" pitchFamily="34" charset="-122"/>
              </a:rPr>
              <a:t>KGCL </a:t>
            </a:r>
            <a:r>
              <a:rPr lang="zh-CN" altLang="en-US" sz="2000" b="1" dirty="0">
                <a:solidFill>
                  <a:srgbClr val="122E66"/>
                </a:solidFill>
                <a:latin typeface="微软雅黑" panose="020B0503020204020204" pitchFamily="34" charset="-122"/>
                <a:ea typeface="微软雅黑" panose="020B0503020204020204" pitchFamily="34" charset="-122"/>
              </a:rPr>
              <a:t>论文里提到的“</a:t>
            </a:r>
            <a:r>
              <a:rPr lang="zh-CN" altLang="en-US" sz="2000" b="1" dirty="0">
                <a:solidFill>
                  <a:srgbClr val="FF0000"/>
                </a:solidFill>
                <a:latin typeface="微软雅黑" panose="020B0503020204020204" pitchFamily="34" charset="-122"/>
                <a:ea typeface="微软雅黑" panose="020B0503020204020204" pitchFamily="34" charset="-122"/>
              </a:rPr>
              <a:t>一致性</a:t>
            </a:r>
            <a:r>
              <a:rPr lang="zh-CN" altLang="en-US" sz="2000" b="1" dirty="0">
                <a:solidFill>
                  <a:srgbClr val="122E66"/>
                </a:solidFill>
                <a:latin typeface="微软雅黑" panose="020B0503020204020204" pitchFamily="34" charset="-122"/>
                <a:ea typeface="微软雅黑" panose="020B0503020204020204" pitchFamily="34" charset="-122"/>
              </a:rPr>
              <a:t>”，可以筛选出对扰动不那么敏感的 </a:t>
            </a:r>
            <a:r>
              <a:rPr lang="en-US" altLang="zh-CN" sz="2000" b="1" dirty="0">
                <a:solidFill>
                  <a:srgbClr val="122E66"/>
                </a:solidFill>
                <a:latin typeface="微软雅黑" panose="020B0503020204020204" pitchFamily="34" charset="-122"/>
                <a:ea typeface="微软雅黑" panose="020B0503020204020204" pitchFamily="34" charset="-122"/>
              </a:rPr>
              <a:t>user/item</a:t>
            </a:r>
            <a:endParaRPr lang="zh-CN" altLang="en-US" sz="2000" b="1" dirty="0">
              <a:solidFill>
                <a:srgbClr val="12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5589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由 </a:t>
            </a:r>
            <a:r>
              <a:rPr lang="en-US" altLang="zh-CN" sz="3200" b="1">
                <a:solidFill>
                  <a:srgbClr val="122E66"/>
                </a:solidFill>
                <a:latin typeface="微软雅黑" panose="020B0503020204020204" pitchFamily="34" charset="-122"/>
                <a:ea typeface="微软雅黑" panose="020B0503020204020204" pitchFamily="34" charset="-122"/>
              </a:rPr>
              <a:t>SGL </a:t>
            </a:r>
            <a:r>
              <a:rPr lang="zh-CN" altLang="en-US" sz="3200" b="1">
                <a:solidFill>
                  <a:srgbClr val="122E66"/>
                </a:solidFill>
                <a:latin typeface="微软雅黑" panose="020B0503020204020204" pitchFamily="34" charset="-122"/>
                <a:ea typeface="微软雅黑" panose="020B0503020204020204" pitchFamily="34" charset="-122"/>
              </a:rPr>
              <a:t>给出的一般基于对比学习的联合损失</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6" name="图片 5">
            <a:extLst>
              <a:ext uri="{FF2B5EF4-FFF2-40B4-BE49-F238E27FC236}">
                <a16:creationId xmlns:a16="http://schemas.microsoft.com/office/drawing/2014/main" id="{FA38171A-4E60-6B47-68EC-BFA8E2EB467A}"/>
              </a:ext>
            </a:extLst>
          </p:cNvPr>
          <p:cNvPicPr>
            <a:picLocks noChangeAspect="1"/>
          </p:cNvPicPr>
          <p:nvPr/>
        </p:nvPicPr>
        <p:blipFill>
          <a:blip r:embed="rId2"/>
          <a:stretch>
            <a:fillRect/>
          </a:stretch>
        </p:blipFill>
        <p:spPr>
          <a:xfrm>
            <a:off x="2783569" y="2123500"/>
            <a:ext cx="6624861" cy="4092491"/>
          </a:xfrm>
          <a:prstGeom prst="rect">
            <a:avLst/>
          </a:prstGeom>
        </p:spPr>
      </p:pic>
    </p:spTree>
    <p:extLst>
      <p:ext uri="{BB962C8B-B14F-4D97-AF65-F5344CB8AC3E}">
        <p14:creationId xmlns:p14="http://schemas.microsoft.com/office/powerpoint/2010/main" val="1026980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文章的出发点</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4" name="文本框 3">
            <a:extLst>
              <a:ext uri="{FF2B5EF4-FFF2-40B4-BE49-F238E27FC236}">
                <a16:creationId xmlns:a16="http://schemas.microsoft.com/office/drawing/2014/main" id="{22FD083E-0A7A-80B9-074F-5D4331E32011}"/>
              </a:ext>
            </a:extLst>
          </p:cNvPr>
          <p:cNvSpPr txBox="1"/>
          <p:nvPr/>
        </p:nvSpPr>
        <p:spPr>
          <a:xfrm>
            <a:off x="869439" y="2704302"/>
            <a:ext cx="9647651" cy="1015663"/>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文献 </a:t>
            </a:r>
            <a:r>
              <a:rPr lang="en-US" altLang="zh-CN" sz="2000" b="1" dirty="0">
                <a:solidFill>
                  <a:srgbClr val="122E66"/>
                </a:solidFill>
                <a:latin typeface="微软雅黑" panose="020B0503020204020204" pitchFamily="34" charset="-122"/>
                <a:ea typeface="微软雅黑" panose="020B0503020204020204" pitchFamily="34" charset="-122"/>
              </a:rPr>
              <a:t>[1] </a:t>
            </a:r>
            <a:r>
              <a:rPr lang="zh-CN" altLang="en-US" sz="2000" b="1" dirty="0">
                <a:solidFill>
                  <a:srgbClr val="122E66"/>
                </a:solidFill>
                <a:latin typeface="微软雅黑" panose="020B0503020204020204" pitchFamily="34" charset="-122"/>
                <a:ea typeface="微软雅黑" panose="020B0503020204020204" pitchFamily="34" charset="-122"/>
              </a:rPr>
              <a:t>指出优化对比损失强化了视觉表示学习中的两个属性：</a:t>
            </a:r>
            <a:r>
              <a:rPr lang="zh-CN" altLang="en-US" sz="2000" b="1" dirty="0">
                <a:solidFill>
                  <a:srgbClr val="FF0000"/>
                </a:solidFill>
                <a:latin typeface="微软雅黑" panose="020B0503020204020204" pitchFamily="34" charset="-122"/>
                <a:ea typeface="微软雅黑" panose="020B0503020204020204" pitchFamily="34" charset="-122"/>
              </a:rPr>
              <a:t>正对特征的对齐</a:t>
            </a:r>
            <a:r>
              <a:rPr lang="zh-CN" altLang="en-US" sz="2000" b="1" dirty="0">
                <a:solidFill>
                  <a:srgbClr val="122E66"/>
                </a:solidFill>
                <a:latin typeface="微软雅黑" panose="020B0503020204020204" pitchFamily="34" charset="-122"/>
                <a:ea typeface="微软雅黑" panose="020B0503020204020204" pitchFamily="34" charset="-122"/>
              </a:rPr>
              <a:t>，以及单位超球面上归一化特征分布的</a:t>
            </a:r>
            <a:r>
              <a:rPr lang="zh-CN" altLang="en-US" sz="2000" b="1" dirty="0">
                <a:solidFill>
                  <a:srgbClr val="FF0000"/>
                </a:solidFill>
                <a:latin typeface="微软雅黑" panose="020B0503020204020204" pitchFamily="34" charset="-122"/>
                <a:ea typeface="微软雅黑" panose="020B0503020204020204" pitchFamily="34" charset="-122"/>
              </a:rPr>
              <a:t>均匀性</a:t>
            </a:r>
            <a:r>
              <a:rPr lang="zh-CN" altLang="en-US" sz="2000" b="1" dirty="0">
                <a:solidFill>
                  <a:srgbClr val="122E66"/>
                </a:solidFill>
                <a:latin typeface="微软雅黑" panose="020B0503020204020204" pitchFamily="34" charset="-122"/>
                <a:ea typeface="微软雅黑" panose="020B0503020204020204" pitchFamily="34" charset="-122"/>
              </a:rPr>
              <a:t>。关于这两个特性对于推荐是不是也有作用，但是作者还是利用 </a:t>
            </a:r>
            <a:r>
              <a:rPr lang="en-US" altLang="zh-CN" sz="2000" b="1" dirty="0">
                <a:solidFill>
                  <a:srgbClr val="122E66"/>
                </a:solidFill>
                <a:latin typeface="微软雅黑" panose="020B0503020204020204" pitchFamily="34" charset="-122"/>
                <a:ea typeface="微软雅黑" panose="020B0503020204020204" pitchFamily="34" charset="-122"/>
              </a:rPr>
              <a:t>[1] </a:t>
            </a:r>
            <a:r>
              <a:rPr lang="zh-CN" altLang="en-US" sz="2000" b="1" dirty="0">
                <a:solidFill>
                  <a:srgbClr val="122E66"/>
                </a:solidFill>
                <a:latin typeface="微软雅黑" panose="020B0503020204020204" pitchFamily="34" charset="-122"/>
                <a:ea typeface="微软雅黑" panose="020B0503020204020204" pitchFamily="34" charset="-122"/>
              </a:rPr>
              <a:t>中的“可视化”方法来研究“均匀性”</a:t>
            </a:r>
          </a:p>
        </p:txBody>
      </p:sp>
      <p:sp>
        <p:nvSpPr>
          <p:cNvPr id="7" name="文本框 6">
            <a:extLst>
              <a:ext uri="{FF2B5EF4-FFF2-40B4-BE49-F238E27FC236}">
                <a16:creationId xmlns:a16="http://schemas.microsoft.com/office/drawing/2014/main" id="{3AE0F889-33B2-1BB0-4E5B-687FEF4AFA9D}"/>
              </a:ext>
            </a:extLst>
          </p:cNvPr>
          <p:cNvSpPr txBox="1"/>
          <p:nvPr/>
        </p:nvSpPr>
        <p:spPr>
          <a:xfrm>
            <a:off x="869439" y="5536724"/>
            <a:ext cx="10919564" cy="461665"/>
          </a:xfrm>
          <a:prstGeom prst="rect">
            <a:avLst/>
          </a:prstGeom>
          <a:noFill/>
        </p:spPr>
        <p:txBody>
          <a:bodyPr wrap="square">
            <a:spAutoFit/>
          </a:bodyPr>
          <a:lstStyle/>
          <a:p>
            <a:r>
              <a:rPr lang="en-US" altLang="zh-CN" sz="1200" dirty="0"/>
              <a:t>[1] </a:t>
            </a:r>
            <a:r>
              <a:rPr lang="zh-CN" altLang="en-US" sz="1200" dirty="0"/>
              <a:t>Tongzhou Wang and Phillip Isola. 2020. Understanding contrastive representation learning through alignment and uniformity on the hypersphere. In International Conference on Machine Learning. PMLR, 9929–9939.</a:t>
            </a:r>
          </a:p>
        </p:txBody>
      </p:sp>
    </p:spTree>
    <p:extLst>
      <p:ext uri="{BB962C8B-B14F-4D97-AF65-F5344CB8AC3E}">
        <p14:creationId xmlns:p14="http://schemas.microsoft.com/office/powerpoint/2010/main" val="3534614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研究“均匀性”的方法</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4" name="文本框 3">
            <a:extLst>
              <a:ext uri="{FF2B5EF4-FFF2-40B4-BE49-F238E27FC236}">
                <a16:creationId xmlns:a16="http://schemas.microsoft.com/office/drawing/2014/main" id="{22FD083E-0A7A-80B9-074F-5D4331E32011}"/>
              </a:ext>
            </a:extLst>
          </p:cNvPr>
          <p:cNvSpPr txBox="1"/>
          <p:nvPr/>
        </p:nvSpPr>
        <p:spPr>
          <a:xfrm>
            <a:off x="1085052" y="2850636"/>
            <a:ext cx="9647651"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先用 </a:t>
            </a:r>
            <a:r>
              <a:rPr lang="en-US" altLang="zh-CN" sz="2000" b="1" dirty="0">
                <a:solidFill>
                  <a:srgbClr val="122E66"/>
                </a:solidFill>
                <a:latin typeface="微软雅黑" panose="020B0503020204020204" pitchFamily="34" charset="-122"/>
                <a:ea typeface="微软雅黑" panose="020B0503020204020204" pitchFamily="34" charset="-122"/>
              </a:rPr>
              <a:t>t-SNE </a:t>
            </a:r>
            <a:r>
              <a:rPr lang="zh-CN" altLang="en-US" sz="2000" b="1" dirty="0">
                <a:solidFill>
                  <a:srgbClr val="122E66"/>
                </a:solidFill>
                <a:latin typeface="微软雅黑" panose="020B0503020204020204" pitchFamily="34" charset="-122"/>
                <a:ea typeface="微软雅黑" panose="020B0503020204020204" pitchFamily="34" charset="-122"/>
              </a:rPr>
              <a:t>技术将数据可视化，</a:t>
            </a:r>
            <a:r>
              <a:rPr lang="en-US" altLang="zh-CN" sz="2000" b="1" dirty="0">
                <a:solidFill>
                  <a:srgbClr val="122E66"/>
                </a:solidFill>
                <a:latin typeface="微软雅黑" panose="020B0503020204020204" pitchFamily="34" charset="-122"/>
                <a:ea typeface="微软雅黑" panose="020B0503020204020204" pitchFamily="34" charset="-122"/>
              </a:rPr>
              <a:t>t-SNE</a:t>
            </a:r>
            <a:r>
              <a:rPr lang="zh-CN" altLang="en-US" sz="2000" b="1" dirty="0">
                <a:solidFill>
                  <a:srgbClr val="122E66"/>
                </a:solidFill>
                <a:latin typeface="微软雅黑" panose="020B0503020204020204" pitchFamily="34" charset="-122"/>
                <a:ea typeface="微软雅黑" panose="020B0503020204020204" pitchFamily="34" charset="-122"/>
              </a:rPr>
              <a:t>（</a:t>
            </a:r>
            <a:r>
              <a:rPr lang="en-US" altLang="zh-CN" sz="2000" b="1" dirty="0">
                <a:solidFill>
                  <a:srgbClr val="122E66"/>
                </a:solidFill>
                <a:latin typeface="微软雅黑" panose="020B0503020204020204" pitchFamily="34" charset="-122"/>
                <a:ea typeface="微软雅黑" panose="020B0503020204020204" pitchFamily="34" charset="-122"/>
              </a:rPr>
              <a:t>t-distributed Stochastic Neighbor Embedding</a:t>
            </a:r>
            <a:r>
              <a:rPr lang="zh-CN" altLang="en-US" sz="2000" b="1" dirty="0">
                <a:solidFill>
                  <a:srgbClr val="122E66"/>
                </a:solidFill>
                <a:latin typeface="微软雅黑" panose="020B0503020204020204" pitchFamily="34" charset="-122"/>
                <a:ea typeface="微软雅黑" panose="020B0503020204020204" pitchFamily="34" charset="-122"/>
              </a:rPr>
              <a:t>）是一种非线性降维和数据可视化的技术，用于将高维数据映射到低维空间，以便于可视化和观察数据之间的关系。换句话说就是将各种方法达到最优时的获得的所有 </a:t>
            </a:r>
            <a:r>
              <a:rPr lang="en-US" altLang="zh-CN" sz="2000" b="1" dirty="0">
                <a:solidFill>
                  <a:srgbClr val="122E66"/>
                </a:solidFill>
                <a:latin typeface="微软雅黑" panose="020B0503020204020204" pitchFamily="34" charset="-122"/>
                <a:ea typeface="微软雅黑" panose="020B0503020204020204" pitchFamily="34" charset="-122"/>
              </a:rPr>
              <a:t>representations </a:t>
            </a:r>
            <a:r>
              <a:rPr lang="zh-CN" altLang="en-US" sz="2000" b="1" dirty="0">
                <a:solidFill>
                  <a:srgbClr val="122E66"/>
                </a:solidFill>
                <a:latin typeface="微软雅黑" panose="020B0503020204020204" pitchFamily="34" charset="-122"/>
                <a:ea typeface="微软雅黑" panose="020B0503020204020204" pitchFamily="34" charset="-122"/>
              </a:rPr>
              <a:t>二维化可视化（同时还将单位圆上的“角度密度”估计也可视化）</a:t>
            </a:r>
          </a:p>
        </p:txBody>
      </p:sp>
    </p:spTree>
    <p:extLst>
      <p:ext uri="{BB962C8B-B14F-4D97-AF65-F5344CB8AC3E}">
        <p14:creationId xmlns:p14="http://schemas.microsoft.com/office/powerpoint/2010/main" val="95846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2385988"/>
            <a:ext cx="10777660" cy="2365519"/>
          </a:xfrm>
          <a:prstGeom prst="rect">
            <a:avLst/>
          </a:prstGeom>
          <a:noFill/>
        </p:spPr>
        <p:txBody>
          <a:bodyPr wrap="square" rtlCol="0">
            <a:spAutoFit/>
          </a:bodyPr>
          <a:lstStyle/>
          <a:p>
            <a:pPr>
              <a:lnSpc>
                <a:spcPct val="125000"/>
              </a:lnSpc>
              <a:spcBef>
                <a:spcPts val="600"/>
              </a:spcBef>
              <a:spcAft>
                <a:spcPts val="600"/>
              </a:spcAft>
            </a:pPr>
            <a:r>
              <a:rPr lang="zh-CN" altLang="en-US"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推荐系统已成为各种在线电子商务平台发现用户潜在兴趣和偏好、提供愉悦的用户体验并推动增量收入的重要工具。近年来，在高度表现力的深度神经架构的支持下，现代推荐系统取得了巨大的成功。然而，深度推荐模型本质上需要大量数据。为了利用深层架构，需要大量的训练数据。与众包可以进行的图像注释不同，推荐系统中的数据获取成本很高，因为个性化推荐依赖于用户自己生成的数据。不幸的是，大多数用户通常只与大量可用项目中的一小部分进行交互。因此，</a:t>
            </a:r>
            <a:r>
              <a:rPr lang="zh-CN" altLang="en-US" sz="2000" b="1" dirty="0">
                <a:solidFill>
                  <a:srgbClr val="FF0000"/>
                </a:solidFill>
                <a:latin typeface="微软雅黑" panose="020B0503020204020204" pitchFamily="34" charset="-122"/>
                <a:ea typeface="微软雅黑" panose="020B0503020204020204" pitchFamily="34" charset="-122"/>
              </a:rPr>
              <a:t>数据稀疏问题阻碍了深度推荐模型充分发挥其潜力</a:t>
            </a:r>
            <a:r>
              <a:rPr lang="zh-CN" altLang="en-US" sz="2000" b="1" dirty="0">
                <a:solidFill>
                  <a:srgbClr val="122E66"/>
                </a:solidFill>
                <a:latin typeface="微软雅黑" panose="020B0503020204020204" pitchFamily="34" charset="-122"/>
                <a:ea typeface="微软雅黑" panose="020B0503020204020204" pitchFamily="34" charset="-122"/>
                <a:cs typeface="OPPOSans R" panose="00020600040101010101" pitchFamily="18" charset="-122"/>
              </a:rPr>
              <a:t>。</a:t>
            </a:r>
            <a:endParaRPr lang="zh-CN" altLang="en-US" sz="2000" dirty="0">
              <a:latin typeface="微软雅黑" panose="020B0503020204020204" pitchFamily="34" charset="-122"/>
              <a:ea typeface="微软雅黑" panose="020B0503020204020204" pitchFamily="34" charset="-122"/>
              <a:cs typeface="OPPOSans R" panose="00020600040101010101" pitchFamily="18"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Tree>
    <p:extLst>
      <p:ext uri="{BB962C8B-B14F-4D97-AF65-F5344CB8AC3E}">
        <p14:creationId xmlns:p14="http://schemas.microsoft.com/office/powerpoint/2010/main" val="2532415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Distribution of item</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7C8C578E-5D3A-1FDB-C225-7BB96F24FBBB}"/>
              </a:ext>
            </a:extLst>
          </p:cNvPr>
          <p:cNvPicPr>
            <a:picLocks noChangeAspect="1"/>
          </p:cNvPicPr>
          <p:nvPr/>
        </p:nvPicPr>
        <p:blipFill>
          <a:blip r:embed="rId2"/>
          <a:stretch>
            <a:fillRect/>
          </a:stretch>
        </p:blipFill>
        <p:spPr>
          <a:xfrm>
            <a:off x="4966476" y="1910299"/>
            <a:ext cx="6700267" cy="4263392"/>
          </a:xfrm>
          <a:prstGeom prst="rect">
            <a:avLst/>
          </a:prstGeom>
        </p:spPr>
      </p:pic>
      <p:sp>
        <p:nvSpPr>
          <p:cNvPr id="7" name="文本框 6">
            <a:extLst>
              <a:ext uri="{FF2B5EF4-FFF2-40B4-BE49-F238E27FC236}">
                <a16:creationId xmlns:a16="http://schemas.microsoft.com/office/drawing/2014/main" id="{F5C8FE5E-21D2-529A-EAB4-6745C2DB374B}"/>
              </a:ext>
            </a:extLst>
          </p:cNvPr>
          <p:cNvSpPr txBox="1"/>
          <p:nvPr/>
        </p:nvSpPr>
        <p:spPr>
          <a:xfrm>
            <a:off x="799313" y="2685513"/>
            <a:ext cx="4298686" cy="2862322"/>
          </a:xfrm>
          <a:prstGeom prst="rect">
            <a:avLst/>
          </a:prstGeom>
          <a:noFill/>
        </p:spPr>
        <p:txBody>
          <a:bodyPr wrap="square">
            <a:spAutoFit/>
          </a:bodyPr>
          <a:lstStyle/>
          <a:p>
            <a:r>
              <a:rPr lang="en-US" altLang="zh-CN" b="1" dirty="0"/>
              <a:t>LightGCN</a:t>
            </a:r>
          </a:p>
          <a:p>
            <a:endParaRPr lang="en-US" altLang="zh-CN" b="1" dirty="0"/>
          </a:p>
          <a:p>
            <a:r>
              <a:rPr lang="zh-CN" altLang="en-US" b="1" dirty="0"/>
              <a:t>SGL-WA (WA  ‘without augmentation’)</a:t>
            </a:r>
            <a:endParaRPr lang="en-US" altLang="zh-CN" b="1" dirty="0"/>
          </a:p>
          <a:p>
            <a:endParaRPr lang="en-US" altLang="zh-CN" b="1" dirty="0"/>
          </a:p>
          <a:p>
            <a:r>
              <a:rPr lang="zh-CN" altLang="en-US" b="1" dirty="0"/>
              <a:t>SGL-</a:t>
            </a:r>
            <a:r>
              <a:rPr lang="en-US" altLang="zh-CN" b="1" dirty="0"/>
              <a:t>ED</a:t>
            </a:r>
            <a:r>
              <a:rPr lang="zh-CN" altLang="en-US" b="1" dirty="0"/>
              <a:t> (</a:t>
            </a:r>
            <a:r>
              <a:rPr lang="en-US" altLang="zh-CN" b="1" dirty="0"/>
              <a:t>ED</a:t>
            </a:r>
            <a:r>
              <a:rPr lang="zh-CN" altLang="en-US" b="1" dirty="0"/>
              <a:t>  ‘</a:t>
            </a:r>
            <a:r>
              <a:rPr lang="en-US" altLang="zh-CN" b="1" dirty="0"/>
              <a:t>edge</a:t>
            </a:r>
            <a:r>
              <a:rPr lang="zh-CN" altLang="en-US" b="1" dirty="0"/>
              <a:t> </a:t>
            </a:r>
            <a:r>
              <a:rPr lang="en-US" altLang="zh-CN" b="1" dirty="0"/>
              <a:t>dropout</a:t>
            </a:r>
            <a:r>
              <a:rPr lang="zh-CN" altLang="en-US" b="1" dirty="0"/>
              <a:t>’)</a:t>
            </a:r>
          </a:p>
          <a:p>
            <a:endParaRPr lang="en-US" altLang="zh-CN" b="1" dirty="0"/>
          </a:p>
          <a:p>
            <a:r>
              <a:rPr lang="en-US" altLang="zh-CN" b="1" dirty="0"/>
              <a:t>CL Only (only the CL loss in SGL is minimized)</a:t>
            </a:r>
          </a:p>
          <a:p>
            <a:endParaRPr lang="en-US" altLang="zh-CN" b="1" dirty="0"/>
          </a:p>
          <a:p>
            <a:r>
              <a:rPr lang="en-US" altLang="zh-CN" b="1" dirty="0"/>
              <a:t>SimGCL</a:t>
            </a:r>
            <a:endParaRPr lang="zh-CN" altLang="en-US" b="1" dirty="0"/>
          </a:p>
        </p:txBody>
      </p:sp>
    </p:spTree>
    <p:extLst>
      <p:ext uri="{BB962C8B-B14F-4D97-AF65-F5344CB8AC3E}">
        <p14:creationId xmlns:p14="http://schemas.microsoft.com/office/powerpoint/2010/main" val="2869954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造成高度聚集的特征分布的原因</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3" name="文本框 2">
            <a:extLst>
              <a:ext uri="{FF2B5EF4-FFF2-40B4-BE49-F238E27FC236}">
                <a16:creationId xmlns:a16="http://schemas.microsoft.com/office/drawing/2014/main" id="{CF66BA96-7367-5AAB-F7CC-9DE72B2D2827}"/>
              </a:ext>
            </a:extLst>
          </p:cNvPr>
          <p:cNvSpPr txBox="1"/>
          <p:nvPr/>
        </p:nvSpPr>
        <p:spPr>
          <a:xfrm>
            <a:off x="1085052" y="2850636"/>
            <a:ext cx="9647651" cy="2554545"/>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作者认为有两个原因，首先是 </a:t>
            </a:r>
            <a:r>
              <a:rPr lang="en-US" altLang="zh-CN" sz="2000" b="1" dirty="0">
                <a:solidFill>
                  <a:srgbClr val="122E66"/>
                </a:solidFill>
                <a:latin typeface="微软雅黑" panose="020B0503020204020204" pitchFamily="34" charset="-122"/>
                <a:ea typeface="微软雅黑" panose="020B0503020204020204" pitchFamily="34" charset="-122"/>
              </a:rPr>
              <a:t>LightGCN </a:t>
            </a:r>
            <a:r>
              <a:rPr lang="zh-CN" altLang="en-US" sz="2000" b="1" dirty="0">
                <a:solidFill>
                  <a:srgbClr val="122E66"/>
                </a:solidFill>
                <a:latin typeface="微软雅黑" panose="020B0503020204020204" pitchFamily="34" charset="-122"/>
                <a:ea typeface="微软雅黑" panose="020B0503020204020204" pitchFamily="34" charset="-122"/>
              </a:rPr>
              <a:t>中的消息传递机制。随着层数的增加，节点嵌入变得“</a:t>
            </a:r>
            <a:r>
              <a:rPr lang="zh-CN" altLang="en-US" sz="2000" b="1" dirty="0">
                <a:solidFill>
                  <a:srgbClr val="FF0000"/>
                </a:solidFill>
                <a:latin typeface="微软雅黑" panose="020B0503020204020204" pitchFamily="34" charset="-122"/>
                <a:ea typeface="微软雅黑" panose="020B0503020204020204" pitchFamily="34" charset="-122"/>
              </a:rPr>
              <a:t>局部相似</a:t>
            </a:r>
            <a:r>
              <a:rPr lang="zh-CN" altLang="en-US" sz="2000" b="1" dirty="0">
                <a:solidFill>
                  <a:srgbClr val="122E66"/>
                </a:solidFill>
                <a:latin typeface="微软雅黑" panose="020B0503020204020204" pitchFamily="34" charset="-122"/>
                <a:ea typeface="微软雅黑" panose="020B0503020204020204" pitchFamily="34" charset="-122"/>
              </a:rPr>
              <a:t>”，其二是推荐数据中的</a:t>
            </a:r>
            <a:r>
              <a:rPr lang="zh-CN" altLang="en-US" sz="2000" b="1" dirty="0">
                <a:solidFill>
                  <a:srgbClr val="FF0000"/>
                </a:solidFill>
                <a:latin typeface="微软雅黑" panose="020B0503020204020204" pitchFamily="34" charset="-122"/>
                <a:ea typeface="微软雅黑" panose="020B0503020204020204" pitchFamily="34" charset="-122"/>
              </a:rPr>
              <a:t>流行度偏差</a:t>
            </a:r>
            <a:r>
              <a:rPr lang="zh-CN" altLang="en-US" sz="2000" b="1" dirty="0">
                <a:solidFill>
                  <a:srgbClr val="122E66"/>
                </a:solidFill>
                <a:latin typeface="微软雅黑" panose="020B0503020204020204" pitchFamily="34" charset="-122"/>
                <a:ea typeface="微软雅黑" panose="020B0503020204020204" pitchFamily="34" charset="-122"/>
              </a:rPr>
              <a:t>，通过计算梯度，由于推荐数据通常遵循长尾分布，当 𝑖 是具有大量交互的热门项目时，用户嵌入将不断向 𝑖 的方向更新（即</a:t>
            </a:r>
            <a:r>
              <a:rPr lang="en-US" altLang="zh-CN" sz="2000" b="1" dirty="0">
                <a:solidFill>
                  <a:srgbClr val="122E66"/>
                </a:solidFill>
                <a:latin typeface="微软雅黑" panose="020B0503020204020204" pitchFamily="34" charset="-122"/>
                <a:ea typeface="微软雅黑" panose="020B0503020204020204" pitchFamily="34" charset="-122"/>
              </a:rPr>
              <a:t>-∇e</a:t>
            </a:r>
            <a:r>
              <a:rPr lang="zh-CN" altLang="en-US" sz="2000" b="1" dirty="0">
                <a:solidFill>
                  <a:srgbClr val="122E66"/>
                </a:solidFill>
                <a:latin typeface="微软雅黑" panose="020B0503020204020204" pitchFamily="34" charset="-122"/>
                <a:ea typeface="微软雅黑" panose="020B0503020204020204" pitchFamily="34" charset="-122"/>
              </a:rPr>
              <a:t>𝑢）</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因此，优化 </a:t>
            </a:r>
            <a:r>
              <a:rPr lang="en-US" altLang="zh-CN" sz="2000" b="1" dirty="0">
                <a:solidFill>
                  <a:srgbClr val="122E66"/>
                </a:solidFill>
                <a:latin typeface="微软雅黑" panose="020B0503020204020204" pitchFamily="34" charset="-122"/>
                <a:ea typeface="微软雅黑" panose="020B0503020204020204" pitchFamily="34" charset="-122"/>
              </a:rPr>
              <a:t>CL </a:t>
            </a:r>
            <a:r>
              <a:rPr lang="zh-CN" altLang="en-US" sz="2000" b="1" dirty="0">
                <a:solidFill>
                  <a:srgbClr val="122E66"/>
                </a:solidFill>
                <a:latin typeface="微软雅黑" panose="020B0503020204020204" pitchFamily="34" charset="-122"/>
                <a:ea typeface="微软雅黑" panose="020B0503020204020204" pitchFamily="34" charset="-122"/>
              </a:rPr>
              <a:t>损失可以被视为一种隐式的去偏方法，因为更均匀的表示分布可以保留节点的内在特征并提高泛化能力，同时也揭示</a:t>
            </a:r>
            <a:r>
              <a:rPr lang="zh-CN" altLang="en-US" sz="2000" b="1" dirty="0">
                <a:solidFill>
                  <a:srgbClr val="FF0000"/>
                </a:solidFill>
                <a:latin typeface="微软雅黑" panose="020B0503020204020204" pitchFamily="34" charset="-122"/>
                <a:ea typeface="微软雅黑" panose="020B0503020204020204" pitchFamily="34" charset="-122"/>
              </a:rPr>
              <a:t>分布的均匀性</a:t>
            </a:r>
            <a:r>
              <a:rPr lang="zh-CN" altLang="en-US" sz="2000" b="1" dirty="0">
                <a:solidFill>
                  <a:srgbClr val="122E66"/>
                </a:solidFill>
                <a:latin typeface="微软雅黑" panose="020B0503020204020204" pitchFamily="34" charset="-122"/>
                <a:ea typeface="微软雅黑" panose="020B0503020204020204" pitchFamily="34" charset="-122"/>
              </a:rPr>
              <a:t>是</a:t>
            </a:r>
            <a:r>
              <a:rPr lang="en-US" altLang="zh-CN" sz="2000" b="1" dirty="0">
                <a:solidFill>
                  <a:srgbClr val="122E66"/>
                </a:solidFill>
                <a:latin typeface="微软雅黑" panose="020B0503020204020204" pitchFamily="34" charset="-122"/>
                <a:ea typeface="微软雅黑" panose="020B0503020204020204" pitchFamily="34" charset="-122"/>
              </a:rPr>
              <a:t>SGL</a:t>
            </a:r>
            <a:r>
              <a:rPr lang="zh-CN" altLang="en-US" sz="2000" b="1" dirty="0">
                <a:solidFill>
                  <a:srgbClr val="122E66"/>
                </a:solidFill>
                <a:latin typeface="微软雅黑" panose="020B0503020204020204" pitchFamily="34" charset="-122"/>
                <a:ea typeface="微软雅黑" panose="020B0503020204020204" pitchFamily="34" charset="-122"/>
              </a:rPr>
              <a:t>中对推荐性能产生决定性影响的根本因素</a:t>
            </a:r>
          </a:p>
        </p:txBody>
      </p:sp>
    </p:spTree>
    <p:extLst>
      <p:ext uri="{BB962C8B-B14F-4D97-AF65-F5344CB8AC3E}">
        <p14:creationId xmlns:p14="http://schemas.microsoft.com/office/powerpoint/2010/main" val="305000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SimGCL</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3" name="文本框 2">
            <a:extLst>
              <a:ext uri="{FF2B5EF4-FFF2-40B4-BE49-F238E27FC236}">
                <a16:creationId xmlns:a16="http://schemas.microsoft.com/office/drawing/2014/main" id="{CF66BA96-7367-5AAB-F7CC-9DE72B2D2827}"/>
              </a:ext>
            </a:extLst>
          </p:cNvPr>
          <p:cNvSpPr txBox="1"/>
          <p:nvPr/>
        </p:nvSpPr>
        <p:spPr>
          <a:xfrm>
            <a:off x="1085052" y="2850636"/>
            <a:ext cx="9647651"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基于之前的发现，作者推测通过在一定范围内调整学习表示的</a:t>
            </a:r>
            <a:r>
              <a:rPr lang="zh-CN" altLang="en-US" sz="2000" b="1" dirty="0">
                <a:solidFill>
                  <a:srgbClr val="FF0000"/>
                </a:solidFill>
                <a:latin typeface="微软雅黑" panose="020B0503020204020204" pitchFamily="34" charset="-122"/>
                <a:ea typeface="微软雅黑" panose="020B0503020204020204" pitchFamily="34" charset="-122"/>
              </a:rPr>
              <a:t>均匀性</a:t>
            </a:r>
            <a:r>
              <a:rPr lang="zh-CN" altLang="en-US" sz="2000" b="1" dirty="0">
                <a:solidFill>
                  <a:srgbClr val="122E66"/>
                </a:solidFill>
                <a:latin typeface="微软雅黑" panose="020B0503020204020204" pitchFamily="34" charset="-122"/>
                <a:ea typeface="微软雅黑" panose="020B0503020204020204" pitchFamily="34" charset="-122"/>
              </a:rPr>
              <a:t>，可以达到最佳性能。由于操纵图结构以获得更均匀分布的表示空间既困难又耗时（图数据增强操作），因此将注意力转移到嵌入空间。受对抗性示例 </a:t>
            </a:r>
            <a:r>
              <a:rPr lang="en-US" altLang="zh-CN" sz="2000" b="1" dirty="0">
                <a:solidFill>
                  <a:srgbClr val="122E66"/>
                </a:solidFill>
                <a:latin typeface="微软雅黑" panose="020B0503020204020204" pitchFamily="34" charset="-122"/>
                <a:ea typeface="微软雅黑" panose="020B0503020204020204" pitchFamily="34" charset="-122"/>
              </a:rPr>
              <a:t>[2] </a:t>
            </a:r>
            <a:r>
              <a:rPr lang="zh-CN" altLang="en-US" sz="2000" b="1" dirty="0">
                <a:solidFill>
                  <a:srgbClr val="122E66"/>
                </a:solidFill>
                <a:latin typeface="微软雅黑" panose="020B0503020204020204" pitchFamily="34" charset="-122"/>
                <a:ea typeface="微软雅黑" panose="020B0503020204020204" pitchFamily="34" charset="-122"/>
              </a:rPr>
              <a:t>的启发，对抗性示例 </a:t>
            </a:r>
            <a:r>
              <a:rPr lang="en-US" altLang="zh-CN" sz="2000" b="1" dirty="0">
                <a:solidFill>
                  <a:srgbClr val="122E66"/>
                </a:solidFill>
                <a:latin typeface="微软雅黑" panose="020B0503020204020204" pitchFamily="34" charset="-122"/>
                <a:ea typeface="微软雅黑" panose="020B0503020204020204" pitchFamily="34" charset="-122"/>
              </a:rPr>
              <a:t>[2] </a:t>
            </a:r>
            <a:r>
              <a:rPr lang="zh-CN" altLang="en-US" sz="2000" b="1" dirty="0">
                <a:solidFill>
                  <a:srgbClr val="122E66"/>
                </a:solidFill>
                <a:latin typeface="微软雅黑" panose="020B0503020204020204" pitchFamily="34" charset="-122"/>
                <a:ea typeface="微软雅黑" panose="020B0503020204020204" pitchFamily="34" charset="-122"/>
              </a:rPr>
              <a:t>是通过向输入图像添加难以察觉的小扰动而构建的，直接向 </a:t>
            </a:r>
            <a:r>
              <a:rPr lang="en-US" altLang="zh-CN" sz="2000" b="1" dirty="0">
                <a:solidFill>
                  <a:srgbClr val="122E66"/>
                </a:solidFill>
                <a:latin typeface="微软雅黑" panose="020B0503020204020204" pitchFamily="34" charset="-122"/>
                <a:ea typeface="微软雅黑" panose="020B0503020204020204" pitchFamily="34" charset="-122"/>
              </a:rPr>
              <a:t>representation </a:t>
            </a:r>
            <a:r>
              <a:rPr lang="zh-CN" altLang="en-US" sz="2000" b="1" dirty="0">
                <a:solidFill>
                  <a:srgbClr val="122E66"/>
                </a:solidFill>
                <a:latin typeface="微软雅黑" panose="020B0503020204020204" pitchFamily="34" charset="-122"/>
                <a:ea typeface="微软雅黑" panose="020B0503020204020204" pitchFamily="34" charset="-122"/>
              </a:rPr>
              <a:t>添加随机噪声，以实现高效且有效的增强。</a:t>
            </a:r>
          </a:p>
        </p:txBody>
      </p:sp>
      <p:sp>
        <p:nvSpPr>
          <p:cNvPr id="4" name="文本框 3">
            <a:extLst>
              <a:ext uri="{FF2B5EF4-FFF2-40B4-BE49-F238E27FC236}">
                <a16:creationId xmlns:a16="http://schemas.microsoft.com/office/drawing/2014/main" id="{E8E1A8F2-8971-B9BF-A2BA-C2C468F3AD7D}"/>
              </a:ext>
            </a:extLst>
          </p:cNvPr>
          <p:cNvSpPr txBox="1"/>
          <p:nvPr/>
        </p:nvSpPr>
        <p:spPr>
          <a:xfrm>
            <a:off x="869439" y="5536724"/>
            <a:ext cx="10919564" cy="276999"/>
          </a:xfrm>
          <a:prstGeom prst="rect">
            <a:avLst/>
          </a:prstGeom>
          <a:noFill/>
        </p:spPr>
        <p:txBody>
          <a:bodyPr wrap="square">
            <a:spAutoFit/>
          </a:bodyPr>
          <a:lstStyle/>
          <a:p>
            <a:r>
              <a:rPr lang="en-US" altLang="zh-CN" sz="1200" dirty="0"/>
              <a:t>[2] Ian J Goodfellow, Jonathon Shlens, and Christian Szegedy. 2014. Explaining and harnessing adversarial examples (2014). </a:t>
            </a:r>
            <a:r>
              <a:rPr lang="en-US" altLang="zh-CN" sz="1200" dirty="0" err="1"/>
              <a:t>arXiv</a:t>
            </a:r>
            <a:r>
              <a:rPr lang="en-US" altLang="zh-CN" sz="1200" dirty="0"/>
              <a:t> preprint arXiv:1412.6572 (2014).</a:t>
            </a:r>
            <a:endParaRPr lang="zh-CN" altLang="en-US" sz="1200" dirty="0"/>
          </a:p>
        </p:txBody>
      </p:sp>
    </p:spTree>
    <p:extLst>
      <p:ext uri="{BB962C8B-B14F-4D97-AF65-F5344CB8AC3E}">
        <p14:creationId xmlns:p14="http://schemas.microsoft.com/office/powerpoint/2010/main" val="2647385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SimGCL</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6" name="图片 5">
            <a:extLst>
              <a:ext uri="{FF2B5EF4-FFF2-40B4-BE49-F238E27FC236}">
                <a16:creationId xmlns:a16="http://schemas.microsoft.com/office/drawing/2014/main" id="{C09A1297-C2BC-AF84-D83F-F2C64C0F27A8}"/>
              </a:ext>
            </a:extLst>
          </p:cNvPr>
          <p:cNvPicPr>
            <a:picLocks noChangeAspect="1"/>
          </p:cNvPicPr>
          <p:nvPr/>
        </p:nvPicPr>
        <p:blipFill>
          <a:blip r:embed="rId2"/>
          <a:stretch>
            <a:fillRect/>
          </a:stretch>
        </p:blipFill>
        <p:spPr>
          <a:xfrm>
            <a:off x="869439" y="2873702"/>
            <a:ext cx="5917383" cy="1867399"/>
          </a:xfrm>
          <a:prstGeom prst="rect">
            <a:avLst/>
          </a:prstGeom>
        </p:spPr>
      </p:pic>
      <p:pic>
        <p:nvPicPr>
          <p:cNvPr id="8" name="图片 7">
            <a:extLst>
              <a:ext uri="{FF2B5EF4-FFF2-40B4-BE49-F238E27FC236}">
                <a16:creationId xmlns:a16="http://schemas.microsoft.com/office/drawing/2014/main" id="{D7A66E32-1591-E76F-458F-FEAAF4358168}"/>
              </a:ext>
            </a:extLst>
          </p:cNvPr>
          <p:cNvPicPr>
            <a:picLocks noChangeAspect="1"/>
          </p:cNvPicPr>
          <p:nvPr/>
        </p:nvPicPr>
        <p:blipFill>
          <a:blip r:embed="rId3"/>
          <a:stretch>
            <a:fillRect/>
          </a:stretch>
        </p:blipFill>
        <p:spPr>
          <a:xfrm>
            <a:off x="7009802" y="2356435"/>
            <a:ext cx="4009524" cy="2771429"/>
          </a:xfrm>
          <a:prstGeom prst="rect">
            <a:avLst/>
          </a:prstGeom>
        </p:spPr>
      </p:pic>
    </p:spTree>
    <p:extLst>
      <p:ext uri="{BB962C8B-B14F-4D97-AF65-F5344CB8AC3E}">
        <p14:creationId xmlns:p14="http://schemas.microsoft.com/office/powerpoint/2010/main" val="151228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调节均匀度</a:t>
            </a:r>
          </a:p>
        </p:txBody>
      </p:sp>
      <p:sp>
        <p:nvSpPr>
          <p:cNvPr id="5" name="文本框 4">
            <a:extLst>
              <a:ext uri="{FF2B5EF4-FFF2-40B4-BE49-F238E27FC236}">
                <a16:creationId xmlns:a16="http://schemas.microsoft.com/office/drawing/2014/main" id="{63EC0DA5-6028-0567-8779-9072341A2C52}"/>
              </a:ext>
            </a:extLst>
          </p:cNvPr>
          <p:cNvSpPr txBox="1"/>
          <p:nvPr/>
        </p:nvSpPr>
        <p:spPr>
          <a:xfrm>
            <a:off x="869439" y="5536724"/>
            <a:ext cx="10919564" cy="461665"/>
          </a:xfrm>
          <a:prstGeom prst="rect">
            <a:avLst/>
          </a:prstGeom>
          <a:noFill/>
        </p:spPr>
        <p:txBody>
          <a:bodyPr wrap="square">
            <a:spAutoFit/>
          </a:bodyPr>
          <a:lstStyle/>
          <a:p>
            <a:r>
              <a:rPr lang="en-US" altLang="zh-CN" sz="1200" dirty="0"/>
              <a:t>[1] </a:t>
            </a:r>
            <a:r>
              <a:rPr lang="zh-CN" altLang="en-US" sz="1200" dirty="0"/>
              <a:t>Tongzhou Wang and Phillip Isola. 2020. Understanding contrastive representation learning through alignment and uniformity on the hypersphere. In International Conference on Machine Learning. PMLR, 9929–9939.</a:t>
            </a:r>
          </a:p>
        </p:txBody>
      </p:sp>
      <p:sp>
        <p:nvSpPr>
          <p:cNvPr id="7" name="文本框 6">
            <a:extLst>
              <a:ext uri="{FF2B5EF4-FFF2-40B4-BE49-F238E27FC236}">
                <a16:creationId xmlns:a16="http://schemas.microsoft.com/office/drawing/2014/main" id="{A6B3D51B-E1F1-1206-12D0-587652CDBF48}"/>
              </a:ext>
            </a:extLst>
          </p:cNvPr>
          <p:cNvSpPr txBox="1"/>
          <p:nvPr/>
        </p:nvSpPr>
        <p:spPr>
          <a:xfrm>
            <a:off x="1027634" y="2277875"/>
            <a:ext cx="9762488" cy="1323439"/>
          </a:xfrm>
          <a:prstGeom prst="rect">
            <a:avLst/>
          </a:prstGeom>
          <a:noFill/>
        </p:spPr>
        <p:txBody>
          <a:bodyPr wrap="square">
            <a:spAutoFit/>
          </a:bodyPr>
          <a:lstStyle/>
          <a:p>
            <a:r>
              <a:rPr lang="en-US" altLang="zh-CN" sz="2000" b="1" dirty="0">
                <a:solidFill>
                  <a:srgbClr val="122E66"/>
                </a:solidFill>
                <a:latin typeface="微软雅黑" panose="020B0503020204020204" pitchFamily="34" charset="-122"/>
                <a:ea typeface="微软雅黑" panose="020B0503020204020204" pitchFamily="34" charset="-122"/>
              </a:rPr>
              <a:t>[1]</a:t>
            </a:r>
            <a:r>
              <a:rPr lang="zh-CN" altLang="en-US" sz="2000" b="1" dirty="0">
                <a:solidFill>
                  <a:srgbClr val="122E66"/>
                </a:solidFill>
                <a:latin typeface="微软雅黑" panose="020B0503020204020204" pitchFamily="34" charset="-122"/>
                <a:ea typeface="微软雅黑" panose="020B0503020204020204" pitchFamily="34" charset="-122"/>
              </a:rPr>
              <a:t>中，提出了一个度量来衡量表示的均匀性，</a:t>
            </a:r>
            <a:r>
              <a:rPr lang="en-US" altLang="zh-CN" sz="2000" b="1" dirty="0">
                <a:solidFill>
                  <a:srgbClr val="122E66"/>
                </a:solidFill>
                <a:latin typeface="微软雅黑" panose="020B0503020204020204" pitchFamily="34" charset="-122"/>
                <a:ea typeface="微软雅黑" panose="020B0503020204020204" pitchFamily="34" charset="-122"/>
              </a:rPr>
              <a:t>Radial Basis Function (RBF) kernel </a:t>
            </a:r>
            <a:r>
              <a:rPr lang="zh-CN" altLang="en-US" sz="2000" b="1" dirty="0">
                <a:solidFill>
                  <a:srgbClr val="122E66"/>
                </a:solidFill>
                <a:latin typeface="微软雅黑" panose="020B0503020204020204" pitchFamily="34" charset="-122"/>
                <a:ea typeface="微软雅黑" panose="020B0503020204020204" pitchFamily="34" charset="-122"/>
              </a:rPr>
              <a:t>选择流行的项目（超过</a:t>
            </a:r>
            <a:r>
              <a:rPr lang="en-US" altLang="zh-CN" sz="2000" b="1" dirty="0">
                <a:solidFill>
                  <a:srgbClr val="122E66"/>
                </a:solidFill>
                <a:latin typeface="微软雅黑" panose="020B0503020204020204" pitchFamily="34" charset="-122"/>
                <a:ea typeface="微软雅黑" panose="020B0503020204020204" pitchFamily="34" charset="-122"/>
              </a:rPr>
              <a:t>200</a:t>
            </a:r>
            <a:r>
              <a:rPr lang="zh-CN" altLang="en-US" sz="2000" b="1" dirty="0">
                <a:solidFill>
                  <a:srgbClr val="122E66"/>
                </a:solidFill>
                <a:latin typeface="微软雅黑" panose="020B0503020204020204" pitchFamily="34" charset="-122"/>
                <a:ea typeface="微软雅黑" panose="020B0503020204020204" pitchFamily="34" charset="-122"/>
              </a:rPr>
              <a:t>次交互），并在数据集中随机抽取</a:t>
            </a:r>
            <a:r>
              <a:rPr lang="en-US" altLang="zh-CN" sz="2000" b="1" dirty="0">
                <a:solidFill>
                  <a:srgbClr val="122E66"/>
                </a:solidFill>
                <a:latin typeface="微软雅黑" panose="020B0503020204020204" pitchFamily="34" charset="-122"/>
                <a:ea typeface="微软雅黑" panose="020B0503020204020204" pitchFamily="34" charset="-122"/>
              </a:rPr>
              <a:t>5000</a:t>
            </a:r>
            <a:r>
              <a:rPr lang="zh-CN" altLang="en-US" sz="2000" b="1" dirty="0">
                <a:solidFill>
                  <a:srgbClr val="122E66"/>
                </a:solidFill>
                <a:latin typeface="微软雅黑" panose="020B0503020204020204" pitchFamily="34" charset="-122"/>
                <a:ea typeface="微软雅黑" panose="020B0503020204020204" pitchFamily="34" charset="-122"/>
              </a:rPr>
              <a:t>个用户形成 </a:t>
            </a:r>
            <a:r>
              <a:rPr lang="en-US" altLang="zh-CN" sz="2000" b="1" dirty="0">
                <a:solidFill>
                  <a:srgbClr val="122E66"/>
                </a:solidFill>
                <a:latin typeface="微软雅黑" panose="020B0503020204020204" pitchFamily="34" charset="-122"/>
                <a:ea typeface="微软雅黑" panose="020B0503020204020204" pitchFamily="34" charset="-122"/>
              </a:rPr>
              <a:t>user-item </a:t>
            </a:r>
            <a:r>
              <a:rPr lang="zh-CN" altLang="en-US" sz="2000" b="1" dirty="0">
                <a:solidFill>
                  <a:srgbClr val="122E66"/>
                </a:solidFill>
                <a:latin typeface="微软雅黑" panose="020B0503020204020204" pitchFamily="34" charset="-122"/>
                <a:ea typeface="微软雅黑" panose="020B0503020204020204" pitchFamily="34" charset="-122"/>
              </a:rPr>
              <a:t>对，然后用 </a:t>
            </a:r>
            <a:r>
              <a:rPr lang="en-US" altLang="zh-CN" sz="2000" b="1" dirty="0">
                <a:solidFill>
                  <a:srgbClr val="122E66"/>
                </a:solidFill>
                <a:latin typeface="微软雅黑" panose="020B0503020204020204" pitchFamily="34" charset="-122"/>
                <a:ea typeface="微软雅黑" panose="020B0503020204020204" pitchFamily="34" charset="-122"/>
              </a:rPr>
              <a:t>[1] </a:t>
            </a:r>
            <a:r>
              <a:rPr lang="zh-CN" altLang="en-US" sz="2000" b="1" dirty="0">
                <a:solidFill>
                  <a:srgbClr val="122E66"/>
                </a:solidFill>
                <a:latin typeface="微软雅黑" panose="020B0503020204020204" pitchFamily="34" charset="-122"/>
                <a:ea typeface="微软雅黑" panose="020B0503020204020204" pitchFamily="34" charset="-122"/>
              </a:rPr>
              <a:t>提出的公式计算它们在不同模型之间的均匀性，实验结果表明在达到最优性能时，</a:t>
            </a:r>
            <a:r>
              <a:rPr lang="en-US" altLang="zh-CN" sz="2000" b="1" dirty="0">
                <a:solidFill>
                  <a:srgbClr val="122E66"/>
                </a:solidFill>
                <a:latin typeface="微软雅黑" panose="020B0503020204020204" pitchFamily="34" charset="-122"/>
                <a:ea typeface="微软雅黑" panose="020B0503020204020204" pitchFamily="34" charset="-122"/>
              </a:rPr>
              <a:t>SimGCL</a:t>
            </a:r>
            <a:r>
              <a:rPr lang="zh-CN" altLang="en-US" sz="2000" b="1" dirty="0">
                <a:solidFill>
                  <a:srgbClr val="122E66"/>
                </a:solidFill>
                <a:latin typeface="微软雅黑" panose="020B0503020204020204" pitchFamily="34" charset="-122"/>
                <a:ea typeface="微软雅黑" panose="020B0503020204020204" pitchFamily="34" charset="-122"/>
              </a:rPr>
              <a:t>的分布最均匀</a:t>
            </a:r>
          </a:p>
        </p:txBody>
      </p:sp>
      <p:grpSp>
        <p:nvGrpSpPr>
          <p:cNvPr id="9" name="组合 8">
            <a:extLst>
              <a:ext uri="{FF2B5EF4-FFF2-40B4-BE49-F238E27FC236}">
                <a16:creationId xmlns:a16="http://schemas.microsoft.com/office/drawing/2014/main" id="{FA1AE47E-3F30-21F5-F27E-F8CF1C9E7D83}"/>
              </a:ext>
            </a:extLst>
          </p:cNvPr>
          <p:cNvGrpSpPr/>
          <p:nvPr/>
        </p:nvGrpSpPr>
        <p:grpSpPr>
          <a:xfrm>
            <a:off x="326852" y="6303335"/>
            <a:ext cx="4006715" cy="385298"/>
            <a:chOff x="1658026" y="65768"/>
            <a:chExt cx="4006715" cy="385298"/>
          </a:xfrm>
        </p:grpSpPr>
        <p:sp>
          <p:nvSpPr>
            <p:cNvPr id="10" name="矩形: 圆角 9">
              <a:extLst>
                <a:ext uri="{FF2B5EF4-FFF2-40B4-BE49-F238E27FC236}">
                  <a16:creationId xmlns:a16="http://schemas.microsoft.com/office/drawing/2014/main" id="{87A30187-A154-C520-9526-6ABFA03A3F5E}"/>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BE373EB-81CE-2A47-B20F-9A594BD9A13D}"/>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2" name="文本框 11">
              <a:extLst>
                <a:ext uri="{FF2B5EF4-FFF2-40B4-BE49-F238E27FC236}">
                  <a16:creationId xmlns:a16="http://schemas.microsoft.com/office/drawing/2014/main" id="{49634F0A-8B4D-7A72-B9FE-C6FDD9EBC800}"/>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3" name="文本框 12">
              <a:extLst>
                <a:ext uri="{FF2B5EF4-FFF2-40B4-BE49-F238E27FC236}">
                  <a16:creationId xmlns:a16="http://schemas.microsoft.com/office/drawing/2014/main" id="{CA1B85A3-F4CC-C72E-CEAC-182423B2F31A}"/>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4" name="文本框 13">
              <a:extLst>
                <a:ext uri="{FF2B5EF4-FFF2-40B4-BE49-F238E27FC236}">
                  <a16:creationId xmlns:a16="http://schemas.microsoft.com/office/drawing/2014/main" id="{16034933-4890-0401-B45D-1957AB328F25}"/>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25" name="图片 24">
            <a:extLst>
              <a:ext uri="{FF2B5EF4-FFF2-40B4-BE49-F238E27FC236}">
                <a16:creationId xmlns:a16="http://schemas.microsoft.com/office/drawing/2014/main" id="{56F4DA85-E7CC-CB4C-D197-B2ED3BF450CF}"/>
              </a:ext>
            </a:extLst>
          </p:cNvPr>
          <p:cNvPicPr>
            <a:picLocks noChangeAspect="1"/>
          </p:cNvPicPr>
          <p:nvPr/>
        </p:nvPicPr>
        <p:blipFill>
          <a:blip r:embed="rId2"/>
          <a:stretch>
            <a:fillRect/>
          </a:stretch>
        </p:blipFill>
        <p:spPr>
          <a:xfrm>
            <a:off x="2712584" y="3906260"/>
            <a:ext cx="6766832" cy="1092371"/>
          </a:xfrm>
          <a:prstGeom prst="rect">
            <a:avLst/>
          </a:prstGeom>
        </p:spPr>
      </p:pic>
    </p:spTree>
    <p:extLst>
      <p:ext uri="{BB962C8B-B14F-4D97-AF65-F5344CB8AC3E}">
        <p14:creationId xmlns:p14="http://schemas.microsoft.com/office/powerpoint/2010/main" val="1161081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均匀度</a:t>
            </a:r>
          </a:p>
        </p:txBody>
      </p:sp>
      <p:pic>
        <p:nvPicPr>
          <p:cNvPr id="4" name="图片 3">
            <a:extLst>
              <a:ext uri="{FF2B5EF4-FFF2-40B4-BE49-F238E27FC236}">
                <a16:creationId xmlns:a16="http://schemas.microsoft.com/office/drawing/2014/main" id="{E2ACD287-C02A-6B6E-96B0-A2C5A77A4CF0}"/>
              </a:ext>
            </a:extLst>
          </p:cNvPr>
          <p:cNvPicPr>
            <a:picLocks noChangeAspect="1"/>
          </p:cNvPicPr>
          <p:nvPr/>
        </p:nvPicPr>
        <p:blipFill>
          <a:blip r:embed="rId2"/>
          <a:stretch>
            <a:fillRect/>
          </a:stretch>
        </p:blipFill>
        <p:spPr>
          <a:xfrm>
            <a:off x="3010780" y="1922824"/>
            <a:ext cx="6170440" cy="4095931"/>
          </a:xfrm>
          <a:prstGeom prst="rect">
            <a:avLst/>
          </a:prstGeom>
        </p:spPr>
      </p:pic>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Tree>
    <p:extLst>
      <p:ext uri="{BB962C8B-B14F-4D97-AF65-F5344CB8AC3E}">
        <p14:creationId xmlns:p14="http://schemas.microsoft.com/office/powerpoint/2010/main" val="1601881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SGL </a:t>
            </a:r>
            <a:r>
              <a:rPr lang="zh-CN" altLang="en-US" sz="3200" b="1" dirty="0">
                <a:solidFill>
                  <a:srgbClr val="122E66"/>
                </a:solidFill>
                <a:latin typeface="微软雅黑" panose="020B0503020204020204" pitchFamily="34" charset="-122"/>
                <a:ea typeface="微软雅黑" panose="020B0503020204020204" pitchFamily="34" charset="-122"/>
              </a:rPr>
              <a:t>与 </a:t>
            </a:r>
            <a:r>
              <a:rPr lang="en-US" altLang="zh-CN" sz="3200" b="1" dirty="0">
                <a:solidFill>
                  <a:srgbClr val="122E66"/>
                </a:solidFill>
                <a:latin typeface="微软雅黑" panose="020B0503020204020204" pitchFamily="34" charset="-122"/>
                <a:ea typeface="微软雅黑" panose="020B0503020204020204" pitchFamily="34" charset="-122"/>
              </a:rPr>
              <a:t>SimGCL</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F1F93835-FBDF-992A-429C-2F585975DC5C}"/>
              </a:ext>
            </a:extLst>
          </p:cNvPr>
          <p:cNvPicPr>
            <a:picLocks noChangeAspect="1"/>
          </p:cNvPicPr>
          <p:nvPr/>
        </p:nvPicPr>
        <p:blipFill>
          <a:blip r:embed="rId2"/>
          <a:stretch>
            <a:fillRect/>
          </a:stretch>
        </p:blipFill>
        <p:spPr>
          <a:xfrm>
            <a:off x="2017349" y="2051542"/>
            <a:ext cx="7783058" cy="4117353"/>
          </a:xfrm>
          <a:prstGeom prst="rect">
            <a:avLst/>
          </a:prstGeom>
        </p:spPr>
      </p:pic>
    </p:spTree>
    <p:extLst>
      <p:ext uri="{BB962C8B-B14F-4D97-AF65-F5344CB8AC3E}">
        <p14:creationId xmlns:p14="http://schemas.microsoft.com/office/powerpoint/2010/main" val="2409193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与其他方法的性能比较</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C1FBEC9B-6AA0-E409-054A-308380E2D208}"/>
              </a:ext>
            </a:extLst>
          </p:cNvPr>
          <p:cNvPicPr>
            <a:picLocks noChangeAspect="1"/>
          </p:cNvPicPr>
          <p:nvPr/>
        </p:nvPicPr>
        <p:blipFill>
          <a:blip r:embed="rId2"/>
          <a:stretch>
            <a:fillRect/>
          </a:stretch>
        </p:blipFill>
        <p:spPr>
          <a:xfrm>
            <a:off x="2267684" y="2192054"/>
            <a:ext cx="7282388" cy="3686841"/>
          </a:xfrm>
          <a:prstGeom prst="rect">
            <a:avLst/>
          </a:prstGeom>
        </p:spPr>
      </p:pic>
    </p:spTree>
    <p:extLst>
      <p:ext uri="{BB962C8B-B14F-4D97-AF65-F5344CB8AC3E}">
        <p14:creationId xmlns:p14="http://schemas.microsoft.com/office/powerpoint/2010/main" val="2034174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结论分析</a:t>
              </a:r>
            </a:p>
          </p:txBody>
        </p:sp>
      </p:grpSp>
      <p:grpSp>
        <p:nvGrpSpPr>
          <p:cNvPr id="9" name="组合 8">
            <a:extLst>
              <a:ext uri="{FF2B5EF4-FFF2-40B4-BE49-F238E27FC236}">
                <a16:creationId xmlns:a16="http://schemas.microsoft.com/office/drawing/2014/main" id="{68789CD8-190E-91C1-EEE3-C8445C869C36}"/>
              </a:ext>
            </a:extLst>
          </p:cNvPr>
          <p:cNvGrpSpPr/>
          <p:nvPr/>
        </p:nvGrpSpPr>
        <p:grpSpPr>
          <a:xfrm>
            <a:off x="326852" y="6303335"/>
            <a:ext cx="4006715" cy="385298"/>
            <a:chOff x="1658026" y="65768"/>
            <a:chExt cx="4006715" cy="385298"/>
          </a:xfrm>
        </p:grpSpPr>
        <p:sp>
          <p:nvSpPr>
            <p:cNvPr id="13" name="矩形: 圆角 12">
              <a:extLst>
                <a:ext uri="{FF2B5EF4-FFF2-40B4-BE49-F238E27FC236}">
                  <a16:creationId xmlns:a16="http://schemas.microsoft.com/office/drawing/2014/main" id="{FE38CB57-2C58-E188-A819-CAEF47780F69}"/>
                </a:ext>
              </a:extLst>
            </p:cNvPr>
            <p:cNvSpPr/>
            <p:nvPr/>
          </p:nvSpPr>
          <p:spPr>
            <a:xfrm>
              <a:off x="4488874"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3A5705C-6F73-7E1A-9235-55D1D17522F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5" name="文本框 14">
              <a:extLst>
                <a:ext uri="{FF2B5EF4-FFF2-40B4-BE49-F238E27FC236}">
                  <a16:creationId xmlns:a16="http://schemas.microsoft.com/office/drawing/2014/main" id="{EBCD08DA-ABD1-F7A2-E66B-7C5FA4A50A00}"/>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6" name="文本框 15">
              <a:extLst>
                <a:ext uri="{FF2B5EF4-FFF2-40B4-BE49-F238E27FC236}">
                  <a16:creationId xmlns:a16="http://schemas.microsoft.com/office/drawing/2014/main" id="{B154A218-4E2F-9875-28D0-F143432F4C64}"/>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8" name="文本框 17">
              <a:extLst>
                <a:ext uri="{FF2B5EF4-FFF2-40B4-BE49-F238E27FC236}">
                  <a16:creationId xmlns:a16="http://schemas.microsoft.com/office/drawing/2014/main" id="{A3BBE227-A9C1-3338-25BB-E1BD84930326}"/>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3" name="文本框 2">
            <a:extLst>
              <a:ext uri="{FF2B5EF4-FFF2-40B4-BE49-F238E27FC236}">
                <a16:creationId xmlns:a16="http://schemas.microsoft.com/office/drawing/2014/main" id="{C81CC903-70AB-D351-EC6D-846F25A18588}"/>
              </a:ext>
            </a:extLst>
          </p:cNvPr>
          <p:cNvSpPr txBox="1"/>
          <p:nvPr/>
        </p:nvSpPr>
        <p:spPr>
          <a:xfrm>
            <a:off x="1394043" y="2170351"/>
            <a:ext cx="9403914" cy="2862322"/>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重新审视推荐中基于 dropout 的 CL，并研究它如何提高推荐性能。得出结论，在基于 CL 的推荐模型中，CL 损失是核心，图增强仅起次要作用。</a:t>
            </a:r>
          </a:p>
          <a:p>
            <a:endParaRPr lang="zh-CN" altLang="en-US"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优化 CL 损失可以使表示分布更加均匀，这有助于消除推荐场景中的偏差。</a:t>
            </a:r>
          </a:p>
          <a:p>
            <a:endParaRPr lang="zh-CN" altLang="en-US"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通过将定向随机噪声添加到不同数据增强和对比度的表示中，以更直接的方式调节表示分布的均匀性，所提出的方法可以显着增强推荐。</a:t>
            </a:r>
          </a:p>
          <a:p>
            <a:endParaRPr lang="zh-CN" altLang="en-US"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大量的实验表明，所提出的方法优于基于图增强的方法，同时训练时间也大大减少</a:t>
            </a:r>
            <a:r>
              <a:rPr lang="zh-CN" altLang="en-US" dirty="0"/>
              <a:t>。</a:t>
            </a:r>
          </a:p>
        </p:txBody>
      </p:sp>
    </p:spTree>
    <p:extLst>
      <p:ext uri="{BB962C8B-B14F-4D97-AF65-F5344CB8AC3E}">
        <p14:creationId xmlns:p14="http://schemas.microsoft.com/office/powerpoint/2010/main" val="1666862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862307" y="2511336"/>
            <a:ext cx="10467384" cy="2739211"/>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Graph Contrastive Learning for Recommendation</a:t>
            </a:r>
          </a:p>
          <a:p>
            <a:endParaRPr lang="en-US" altLang="zh-CN"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40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endParaRPr>
          </a:p>
          <a:p>
            <a:endParaRPr lang="zh-CN" altLang="en-US" sz="6000" b="1" spc="6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A29259-8F20-7430-E22A-807F0689825A}"/>
              </a:ext>
            </a:extLst>
          </p:cNvPr>
          <p:cNvSpPr txBox="1"/>
          <p:nvPr/>
        </p:nvSpPr>
        <p:spPr>
          <a:xfrm>
            <a:off x="4946132" y="3867890"/>
            <a:ext cx="229973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SIGIR 2022 CCF-A </a:t>
            </a:r>
          </a:p>
          <a:p>
            <a:pPr algn="ctr"/>
            <a:endParaRPr lang="zh-CN" altLang="en-US" sz="1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8219C9D-AC8C-907B-81EA-9C68D1C9A4AA}"/>
              </a:ext>
            </a:extLst>
          </p:cNvPr>
          <p:cNvSpPr txBox="1"/>
          <p:nvPr/>
        </p:nvSpPr>
        <p:spPr>
          <a:xfrm>
            <a:off x="3402301" y="5025519"/>
            <a:ext cx="5387398" cy="92333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Author</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Yuhao</a:t>
            </a:r>
            <a:r>
              <a:rPr lang="en-US" altLang="zh-CN" b="1" dirty="0">
                <a:latin typeface="微软雅黑" panose="020B0503020204020204" pitchFamily="34" charset="-122"/>
                <a:ea typeface="微软雅黑" panose="020B0503020204020204" pitchFamily="34" charset="-122"/>
              </a:rPr>
              <a:t> Yang, Chao Huang, </a:t>
            </a:r>
            <a:r>
              <a:rPr lang="en-US" altLang="zh-CN" b="1" dirty="0" err="1">
                <a:latin typeface="微软雅黑" panose="020B0503020204020204" pitchFamily="34" charset="-122"/>
                <a:ea typeface="微软雅黑" panose="020B0503020204020204" pitchFamily="34" charset="-122"/>
              </a:rPr>
              <a:t>Lianghao</a:t>
            </a:r>
            <a:r>
              <a:rPr lang="en-US" altLang="zh-CN" b="1" dirty="0">
                <a:latin typeface="微软雅黑" panose="020B0503020204020204" pitchFamily="34" charset="-122"/>
                <a:ea typeface="微软雅黑" panose="020B0503020204020204" pitchFamily="34" charset="-122"/>
              </a:rPr>
              <a:t> Xia, </a:t>
            </a:r>
            <a:r>
              <a:rPr lang="en-US" altLang="zh-CN" b="1" dirty="0" err="1">
                <a:latin typeface="微软雅黑" panose="020B0503020204020204" pitchFamily="34" charset="-122"/>
                <a:ea typeface="微软雅黑" panose="020B0503020204020204" pitchFamily="34" charset="-122"/>
              </a:rPr>
              <a:t>Chenliang</a:t>
            </a:r>
            <a:r>
              <a:rPr lang="en-US" altLang="zh-CN" b="1" dirty="0">
                <a:latin typeface="微软雅黑" panose="020B0503020204020204" pitchFamily="34" charset="-122"/>
                <a:ea typeface="微软雅黑" panose="020B0503020204020204" pitchFamily="34" charset="-122"/>
              </a:rPr>
              <a:t> Li</a:t>
            </a:r>
          </a:p>
          <a:p>
            <a:pPr algn="ctr"/>
            <a:r>
              <a:rPr lang="en-US" altLang="zh-CN"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23684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832536"/>
          </a:xfrm>
          <a:prstGeom prst="rect">
            <a:avLst/>
          </a:prstGeom>
          <a:noFill/>
        </p:spPr>
        <p:txBody>
          <a:bodyPr wrap="square" rtlCol="0">
            <a:spAutoFit/>
          </a:bodyPr>
          <a:lstStyle/>
          <a:p>
            <a:pPr>
              <a:lnSpc>
                <a:spcPct val="125000"/>
              </a:lnSpc>
              <a:spcBef>
                <a:spcPts val="600"/>
              </a:spcBef>
              <a:spcAft>
                <a:spcPts val="600"/>
              </a:spcAft>
            </a:pPr>
            <a:r>
              <a:rPr lang="zh-CN" altLang="en-US" sz="2000" b="1" dirty="0">
                <a:solidFill>
                  <a:srgbClr val="FF0000"/>
                </a:solidFill>
                <a:latin typeface="微软雅黑" panose="020B0503020204020204" pitchFamily="34" charset="-122"/>
                <a:ea typeface="微软雅黑" panose="020B0503020204020204" pitchFamily="34" charset="-122"/>
              </a:rPr>
              <a:t>自监督学习（</a:t>
            </a:r>
            <a:r>
              <a:rPr lang="en-US" altLang="zh-CN" sz="2000" b="1" dirty="0">
                <a:solidFill>
                  <a:srgbClr val="FF0000"/>
                </a:solidFill>
                <a:latin typeface="微软雅黑" panose="020B0503020204020204" pitchFamily="34" charset="-122"/>
                <a:ea typeface="微软雅黑" panose="020B0503020204020204" pitchFamily="34" charset="-122"/>
              </a:rPr>
              <a:t>SSL</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122E66"/>
                </a:solidFill>
                <a:latin typeface="微软雅黑" panose="020B0503020204020204" pitchFamily="34" charset="-122"/>
                <a:ea typeface="微软雅黑" panose="020B0503020204020204" pitchFamily="34" charset="-122"/>
              </a:rPr>
              <a:t>作为一种新兴的学习范式，可以减少对手动标签的依赖，并能够对大量未标记数据进行训练，最近受到了相当多的关注。</a:t>
            </a: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6" name="图片 5">
            <a:extLst>
              <a:ext uri="{FF2B5EF4-FFF2-40B4-BE49-F238E27FC236}">
                <a16:creationId xmlns:a16="http://schemas.microsoft.com/office/drawing/2014/main" id="{032C49D8-39C5-1318-B2BA-057B15391489}"/>
              </a:ext>
            </a:extLst>
          </p:cNvPr>
          <p:cNvPicPr>
            <a:picLocks noChangeAspect="1"/>
          </p:cNvPicPr>
          <p:nvPr/>
        </p:nvPicPr>
        <p:blipFill>
          <a:blip r:embed="rId2"/>
          <a:stretch>
            <a:fillRect/>
          </a:stretch>
        </p:blipFill>
        <p:spPr>
          <a:xfrm>
            <a:off x="3084984" y="2339496"/>
            <a:ext cx="6022031" cy="3778154"/>
          </a:xfrm>
          <a:prstGeom prst="rect">
            <a:avLst/>
          </a:prstGeom>
        </p:spPr>
      </p:pic>
    </p:spTree>
    <p:extLst>
      <p:ext uri="{BB962C8B-B14F-4D97-AF65-F5344CB8AC3E}">
        <p14:creationId xmlns:p14="http://schemas.microsoft.com/office/powerpoint/2010/main" val="187730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基于 </a:t>
            </a:r>
            <a:r>
              <a:rPr lang="en-US" altLang="zh-CN" sz="3200" b="1" dirty="0">
                <a:solidFill>
                  <a:srgbClr val="122E66"/>
                </a:solidFill>
                <a:latin typeface="微软雅黑" panose="020B0503020204020204" pitchFamily="34" charset="-122"/>
                <a:ea typeface="微软雅黑" panose="020B0503020204020204" pitchFamily="34" charset="-122"/>
              </a:rPr>
              <a:t>KG </a:t>
            </a:r>
            <a:r>
              <a:rPr lang="zh-CN" altLang="en-US" sz="3200" b="1" dirty="0">
                <a:solidFill>
                  <a:srgbClr val="122E66"/>
                </a:solidFill>
                <a:latin typeface="微软雅黑" panose="020B0503020204020204" pitchFamily="34" charset="-122"/>
                <a:ea typeface="微软雅黑" panose="020B0503020204020204" pitchFamily="34" charset="-122"/>
              </a:rPr>
              <a:t>的推荐系统存在的问题</a:t>
            </a:r>
          </a:p>
        </p:txBody>
      </p:sp>
      <p:sp>
        <p:nvSpPr>
          <p:cNvPr id="5" name="文本框 4">
            <a:extLst>
              <a:ext uri="{FF2B5EF4-FFF2-40B4-BE49-F238E27FC236}">
                <a16:creationId xmlns:a16="http://schemas.microsoft.com/office/drawing/2014/main" id="{8B9EA151-4CEB-9D0F-5DF8-6815EC42A117}"/>
              </a:ext>
            </a:extLst>
          </p:cNvPr>
          <p:cNvSpPr txBox="1"/>
          <p:nvPr/>
        </p:nvSpPr>
        <p:spPr>
          <a:xfrm>
            <a:off x="2026607" y="3121700"/>
            <a:ext cx="8138786" cy="1323439"/>
          </a:xfrm>
          <a:prstGeom prst="rect">
            <a:avLst/>
          </a:prstGeom>
          <a:noFill/>
        </p:spPr>
        <p:txBody>
          <a:bodyPr wrap="square">
            <a:spAutoFit/>
          </a:bodyPr>
          <a:lstStyle/>
          <a:p>
            <a:r>
              <a:rPr lang="en-US" altLang="zh-CN" sz="2000" b="1" dirty="0" err="1">
                <a:solidFill>
                  <a:srgbClr val="122E66"/>
                </a:solidFill>
                <a:latin typeface="微软雅黑" panose="020B0503020204020204" pitchFamily="34" charset="-122"/>
                <a:ea typeface="微软雅黑" panose="020B0503020204020204" pitchFamily="34" charset="-122"/>
              </a:rPr>
              <a:t>i</a:t>
            </a:r>
            <a:r>
              <a:rPr lang="zh-CN" altLang="en-US" sz="2000" b="1" dirty="0">
                <a:solidFill>
                  <a:srgbClr val="122E66"/>
                </a:solidFill>
                <a:latin typeface="微软雅黑" panose="020B0503020204020204" pitchFamily="34" charset="-122"/>
                <a:ea typeface="微软雅黑" panose="020B0503020204020204" pitchFamily="34" charset="-122"/>
              </a:rPr>
              <a:t>）实体的长尾分布导致 </a:t>
            </a:r>
            <a:r>
              <a:rPr lang="en-US" altLang="zh-CN" sz="2000" b="1" dirty="0">
                <a:solidFill>
                  <a:srgbClr val="122E66"/>
                </a:solidFill>
                <a:latin typeface="微软雅黑" panose="020B0503020204020204" pitchFamily="34" charset="-122"/>
                <a:ea typeface="微软雅黑" panose="020B0503020204020204" pitchFamily="34" charset="-122"/>
              </a:rPr>
              <a:t>KG </a:t>
            </a:r>
            <a:r>
              <a:rPr lang="zh-CN" altLang="en-US" sz="2000" b="1" dirty="0">
                <a:solidFill>
                  <a:srgbClr val="122E66"/>
                </a:solidFill>
                <a:latin typeface="微软雅黑" panose="020B0503020204020204" pitchFamily="34" charset="-122"/>
                <a:ea typeface="微软雅黑" panose="020B0503020204020204" pitchFamily="34" charset="-122"/>
              </a:rPr>
              <a:t>增强项目表示的监督信号稀疏</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en-US" altLang="zh-CN" sz="2000" b="1" dirty="0">
                <a:solidFill>
                  <a:srgbClr val="122E66"/>
                </a:solidFill>
                <a:latin typeface="微软雅黑" panose="020B0503020204020204" pitchFamily="34" charset="-122"/>
                <a:ea typeface="微软雅黑" panose="020B0503020204020204" pitchFamily="34" charset="-122"/>
              </a:rPr>
              <a:t>ii</a:t>
            </a:r>
            <a:r>
              <a:rPr lang="zh-CN" altLang="en-US" sz="2000" b="1" dirty="0">
                <a:solidFill>
                  <a:srgbClr val="122E66"/>
                </a:solidFill>
                <a:latin typeface="微软雅黑" panose="020B0503020204020204" pitchFamily="34" charset="-122"/>
                <a:ea typeface="微软雅黑" panose="020B0503020204020204" pitchFamily="34" charset="-122"/>
              </a:rPr>
              <a:t>）现实世界的知识图谱通常充满噪音，并且包含项目和实体之间与主题无关的连接</a:t>
            </a:r>
          </a:p>
        </p:txBody>
      </p:sp>
    </p:spTree>
    <p:extLst>
      <p:ext uri="{BB962C8B-B14F-4D97-AF65-F5344CB8AC3E}">
        <p14:creationId xmlns:p14="http://schemas.microsoft.com/office/powerpoint/2010/main" val="1681888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数据的长尾分布</a:t>
            </a:r>
          </a:p>
        </p:txBody>
      </p:sp>
      <p:pic>
        <p:nvPicPr>
          <p:cNvPr id="4" name="图片 3">
            <a:extLst>
              <a:ext uri="{FF2B5EF4-FFF2-40B4-BE49-F238E27FC236}">
                <a16:creationId xmlns:a16="http://schemas.microsoft.com/office/drawing/2014/main" id="{99C597E8-D818-BBE7-C428-17B1EBB56119}"/>
              </a:ext>
            </a:extLst>
          </p:cNvPr>
          <p:cNvPicPr>
            <a:picLocks noChangeAspect="1"/>
          </p:cNvPicPr>
          <p:nvPr/>
        </p:nvPicPr>
        <p:blipFill>
          <a:blip r:embed="rId2"/>
          <a:stretch>
            <a:fillRect/>
          </a:stretch>
        </p:blipFill>
        <p:spPr>
          <a:xfrm>
            <a:off x="1893454" y="2272103"/>
            <a:ext cx="8405092" cy="3423165"/>
          </a:xfrm>
          <a:prstGeom prst="rect">
            <a:avLst/>
          </a:prstGeom>
        </p:spPr>
      </p:pic>
    </p:spTree>
    <p:extLst>
      <p:ext uri="{BB962C8B-B14F-4D97-AF65-F5344CB8AC3E}">
        <p14:creationId xmlns:p14="http://schemas.microsoft.com/office/powerpoint/2010/main" val="8454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数据的噪声</a:t>
            </a:r>
          </a:p>
        </p:txBody>
      </p:sp>
      <p:sp>
        <p:nvSpPr>
          <p:cNvPr id="5" name="文本框 4">
            <a:extLst>
              <a:ext uri="{FF2B5EF4-FFF2-40B4-BE49-F238E27FC236}">
                <a16:creationId xmlns:a16="http://schemas.microsoft.com/office/drawing/2014/main" id="{873A6433-9704-9E6C-EBF4-6BADD206BF38}"/>
              </a:ext>
            </a:extLst>
          </p:cNvPr>
          <p:cNvSpPr txBox="1"/>
          <p:nvPr/>
        </p:nvSpPr>
        <p:spPr>
          <a:xfrm>
            <a:off x="2818878" y="2809333"/>
            <a:ext cx="6554243" cy="1938992"/>
          </a:xfrm>
          <a:prstGeom prst="rect">
            <a:avLst/>
          </a:prstGeom>
          <a:noFill/>
        </p:spPr>
        <p:txBody>
          <a:bodyPr wrap="square">
            <a:spAutoFit/>
          </a:bodyPr>
          <a:lstStyle/>
          <a:p>
            <a:r>
              <a:rPr lang="en-US" altLang="zh-CN" sz="2000" b="1" dirty="0" err="1">
                <a:solidFill>
                  <a:srgbClr val="122E66"/>
                </a:solidFill>
                <a:latin typeface="微软雅黑" panose="020B0503020204020204" pitchFamily="34" charset="-122"/>
                <a:ea typeface="微软雅黑" panose="020B0503020204020204" pitchFamily="34" charset="-122"/>
              </a:rPr>
              <a:t>i</a:t>
            </a:r>
            <a:r>
              <a:rPr lang="zh-CN" altLang="en-US" sz="2000" b="1" dirty="0">
                <a:solidFill>
                  <a:srgbClr val="122E66"/>
                </a:solidFill>
                <a:latin typeface="微软雅黑" panose="020B0503020204020204" pitchFamily="34" charset="-122"/>
                <a:ea typeface="微软雅黑" panose="020B0503020204020204" pitchFamily="34" charset="-122"/>
              </a:rPr>
              <a:t>）从局部角度来看，在保​​留来自相邻实体的项目的关键语义时，直接聚合来自那些</a:t>
            </a:r>
            <a:r>
              <a:rPr lang="zh-CN" altLang="en-US" sz="2000" b="1" dirty="0">
                <a:solidFill>
                  <a:srgbClr val="FF0000"/>
                </a:solidFill>
                <a:latin typeface="微软雅黑" panose="020B0503020204020204" pitchFamily="34" charset="-122"/>
                <a:ea typeface="微软雅黑" panose="020B0503020204020204" pitchFamily="34" charset="-122"/>
              </a:rPr>
              <a:t>低质量</a:t>
            </a:r>
            <a:r>
              <a:rPr lang="zh-CN" altLang="en-US" sz="2000" b="1" dirty="0">
                <a:solidFill>
                  <a:srgbClr val="122E66"/>
                </a:solidFill>
                <a:latin typeface="微软雅黑" panose="020B0503020204020204" pitchFamily="34" charset="-122"/>
                <a:ea typeface="微软雅黑" panose="020B0503020204020204" pitchFamily="34" charset="-122"/>
              </a:rPr>
              <a:t>实体的信息将带来噪音</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en-US" altLang="zh-CN" sz="2000" b="1" dirty="0">
                <a:solidFill>
                  <a:srgbClr val="122E66"/>
                </a:solidFill>
                <a:latin typeface="微软雅黑" panose="020B0503020204020204" pitchFamily="34" charset="-122"/>
                <a:ea typeface="微软雅黑" panose="020B0503020204020204" pitchFamily="34" charset="-122"/>
              </a:rPr>
              <a:t>ii</a:t>
            </a:r>
            <a:r>
              <a:rPr lang="zh-CN" altLang="en-US" sz="2000" b="1" dirty="0">
                <a:solidFill>
                  <a:srgbClr val="122E66"/>
                </a:solidFill>
                <a:latin typeface="微软雅黑" panose="020B0503020204020204" pitchFamily="34" charset="-122"/>
                <a:ea typeface="微软雅黑" panose="020B0503020204020204" pitchFamily="34" charset="-122"/>
              </a:rPr>
              <a:t>）从全局角度来看，知识图谱上的信息聚合很容易过度平滑，因为</a:t>
            </a:r>
            <a:r>
              <a:rPr lang="zh-CN" altLang="en-US" sz="2000" b="1" dirty="0">
                <a:solidFill>
                  <a:srgbClr val="FF0000"/>
                </a:solidFill>
                <a:latin typeface="微软雅黑" panose="020B0503020204020204" pitchFamily="34" charset="-122"/>
                <a:ea typeface="微软雅黑" panose="020B0503020204020204" pitchFamily="34" charset="-122"/>
              </a:rPr>
              <a:t>压倒性</a:t>
            </a:r>
            <a:r>
              <a:rPr lang="zh-CN" altLang="en-US" sz="2000" b="1" dirty="0">
                <a:solidFill>
                  <a:srgbClr val="122E66"/>
                </a:solidFill>
                <a:latin typeface="微软雅黑" panose="020B0503020204020204" pitchFamily="34" charset="-122"/>
                <a:ea typeface="微软雅黑" panose="020B0503020204020204" pitchFamily="34" charset="-122"/>
              </a:rPr>
              <a:t>的信息可以通过一些流行的实体（例如位置名称）传播到目标节点</a:t>
            </a:r>
          </a:p>
        </p:txBody>
      </p:sp>
    </p:spTree>
    <p:extLst>
      <p:ext uri="{BB962C8B-B14F-4D97-AF65-F5344CB8AC3E}">
        <p14:creationId xmlns:p14="http://schemas.microsoft.com/office/powerpoint/2010/main" val="316898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数据的噪声</a:t>
            </a:r>
          </a:p>
        </p:txBody>
      </p:sp>
      <p:pic>
        <p:nvPicPr>
          <p:cNvPr id="4" name="图片 3">
            <a:extLst>
              <a:ext uri="{FF2B5EF4-FFF2-40B4-BE49-F238E27FC236}">
                <a16:creationId xmlns:a16="http://schemas.microsoft.com/office/drawing/2014/main" id="{48DFED97-D480-B747-7E65-1D4A45B3A5AE}"/>
              </a:ext>
            </a:extLst>
          </p:cNvPr>
          <p:cNvPicPr>
            <a:picLocks noChangeAspect="1"/>
          </p:cNvPicPr>
          <p:nvPr/>
        </p:nvPicPr>
        <p:blipFill>
          <a:blip r:embed="rId2"/>
          <a:stretch>
            <a:fillRect/>
          </a:stretch>
        </p:blipFill>
        <p:spPr>
          <a:xfrm>
            <a:off x="2723037" y="2158257"/>
            <a:ext cx="6745926" cy="3707922"/>
          </a:xfrm>
          <a:prstGeom prst="rect">
            <a:avLst/>
          </a:prstGeom>
        </p:spPr>
      </p:pic>
    </p:spTree>
    <p:extLst>
      <p:ext uri="{BB962C8B-B14F-4D97-AF65-F5344CB8AC3E}">
        <p14:creationId xmlns:p14="http://schemas.microsoft.com/office/powerpoint/2010/main" val="1362062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a:solidFill>
                  <a:srgbClr val="122E66"/>
                </a:solidFill>
                <a:latin typeface="微软雅黑" panose="020B0503020204020204" pitchFamily="34" charset="-122"/>
                <a:ea typeface="微软雅黑" panose="020B0503020204020204" pitchFamily="34" charset="-122"/>
              </a:rPr>
              <a:t>Task Formulation</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B026BAA-F282-BC2F-C6E1-66526E3AA96C}"/>
              </a:ext>
            </a:extLst>
          </p:cNvPr>
          <p:cNvPicPr>
            <a:picLocks noChangeAspect="1"/>
          </p:cNvPicPr>
          <p:nvPr/>
        </p:nvPicPr>
        <p:blipFill>
          <a:blip r:embed="rId2"/>
          <a:stretch>
            <a:fillRect/>
          </a:stretch>
        </p:blipFill>
        <p:spPr>
          <a:xfrm>
            <a:off x="1247867" y="3031853"/>
            <a:ext cx="9696265" cy="1379062"/>
          </a:xfrm>
          <a:prstGeom prst="rect">
            <a:avLst/>
          </a:prstGeom>
        </p:spPr>
      </p:pic>
    </p:spTree>
    <p:extLst>
      <p:ext uri="{BB962C8B-B14F-4D97-AF65-F5344CB8AC3E}">
        <p14:creationId xmlns:p14="http://schemas.microsoft.com/office/powerpoint/2010/main" val="289320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关系感知知识聚合</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0CB3ABC4-5840-A89B-919D-11C6232A8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852" y="2203433"/>
            <a:ext cx="6733333" cy="2247619"/>
          </a:xfrm>
          <a:prstGeom prst="rect">
            <a:avLst/>
          </a:prstGeom>
        </p:spPr>
      </p:pic>
      <p:pic>
        <p:nvPicPr>
          <p:cNvPr id="7" name="图片 6">
            <a:extLst>
              <a:ext uri="{FF2B5EF4-FFF2-40B4-BE49-F238E27FC236}">
                <a16:creationId xmlns:a16="http://schemas.microsoft.com/office/drawing/2014/main" id="{1264D25F-672A-2A68-058A-D4CFF211A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946" y="4558317"/>
            <a:ext cx="6857143" cy="1323810"/>
          </a:xfrm>
          <a:prstGeom prst="rect">
            <a:avLst/>
          </a:prstGeom>
        </p:spPr>
      </p:pic>
      <p:sp>
        <p:nvSpPr>
          <p:cNvPr id="8" name="文本框 7">
            <a:extLst>
              <a:ext uri="{FF2B5EF4-FFF2-40B4-BE49-F238E27FC236}">
                <a16:creationId xmlns:a16="http://schemas.microsoft.com/office/drawing/2014/main" id="{65886A0D-994F-A052-99AC-EC577655A80F}"/>
              </a:ext>
            </a:extLst>
          </p:cNvPr>
          <p:cNvSpPr txBox="1"/>
          <p:nvPr/>
        </p:nvSpPr>
        <p:spPr>
          <a:xfrm>
            <a:off x="752083" y="3457841"/>
            <a:ext cx="6554243"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本文注意力机制：</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9F80667-33F2-825B-4EB6-2608A3D47632}"/>
              </a:ext>
            </a:extLst>
          </p:cNvPr>
          <p:cNvSpPr txBox="1"/>
          <p:nvPr/>
        </p:nvSpPr>
        <p:spPr>
          <a:xfrm>
            <a:off x="368582" y="4998817"/>
            <a:ext cx="6554243" cy="400110"/>
          </a:xfrm>
          <a:prstGeom prst="rect">
            <a:avLst/>
          </a:prstGeom>
          <a:noFill/>
        </p:spPr>
        <p:txBody>
          <a:bodyPr wrap="square">
            <a:spAutoFit/>
          </a:bodyPr>
          <a:lstStyle/>
          <a:p>
            <a:r>
              <a:rPr lang="en-US" altLang="zh-CN" sz="2000" b="1" dirty="0">
                <a:solidFill>
                  <a:srgbClr val="122E66"/>
                </a:solidFill>
                <a:latin typeface="微软雅黑" panose="020B0503020204020204" pitchFamily="34" charset="-122"/>
                <a:ea typeface="微软雅黑" panose="020B0503020204020204" pitchFamily="34" charset="-122"/>
              </a:rPr>
              <a:t>GAT</a:t>
            </a:r>
            <a:r>
              <a:rPr lang="zh-CN" altLang="en-US" sz="2000" b="1" dirty="0">
                <a:solidFill>
                  <a:srgbClr val="122E66"/>
                </a:solidFill>
                <a:latin typeface="微软雅黑" panose="020B0503020204020204" pitchFamily="34" charset="-122"/>
                <a:ea typeface="微软雅黑" panose="020B0503020204020204" pitchFamily="34" charset="-122"/>
              </a:rPr>
              <a:t>原文注意力机制：</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9431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关系感知知识聚合</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534960" y="2460044"/>
            <a:ext cx="6554243" cy="400110"/>
          </a:xfrm>
          <a:prstGeom prst="rect">
            <a:avLst/>
          </a:prstGeom>
          <a:noFill/>
        </p:spPr>
        <p:txBody>
          <a:bodyPr wrap="square">
            <a:spAutoFit/>
          </a:bodyPr>
          <a:lstStyle/>
          <a:p>
            <a:r>
              <a:rPr lang="en-US" altLang="zh-CN" sz="2000" b="1" dirty="0">
                <a:solidFill>
                  <a:srgbClr val="122E66"/>
                </a:solidFill>
                <a:latin typeface="微软雅黑" panose="020B0503020204020204" pitchFamily="34" charset="-122"/>
                <a:ea typeface="微软雅黑" panose="020B0503020204020204" pitchFamily="34" charset="-122"/>
              </a:rPr>
              <a:t>TransE</a:t>
            </a:r>
          </a:p>
        </p:txBody>
      </p:sp>
      <p:pic>
        <p:nvPicPr>
          <p:cNvPr id="5" name="图片 4">
            <a:extLst>
              <a:ext uri="{FF2B5EF4-FFF2-40B4-BE49-F238E27FC236}">
                <a16:creationId xmlns:a16="http://schemas.microsoft.com/office/drawing/2014/main" id="{76E0D065-F74B-4829-D203-B49963562D0B}"/>
              </a:ext>
            </a:extLst>
          </p:cNvPr>
          <p:cNvPicPr>
            <a:picLocks noChangeAspect="1"/>
          </p:cNvPicPr>
          <p:nvPr/>
        </p:nvPicPr>
        <p:blipFill>
          <a:blip r:embed="rId2"/>
          <a:stretch>
            <a:fillRect/>
          </a:stretch>
        </p:blipFill>
        <p:spPr>
          <a:xfrm>
            <a:off x="1780869" y="3347269"/>
            <a:ext cx="8630262" cy="1131031"/>
          </a:xfrm>
          <a:prstGeom prst="rect">
            <a:avLst/>
          </a:prstGeom>
        </p:spPr>
      </p:pic>
    </p:spTree>
    <p:extLst>
      <p:ext uri="{BB962C8B-B14F-4D97-AF65-F5344CB8AC3E}">
        <p14:creationId xmlns:p14="http://schemas.microsoft.com/office/powerpoint/2010/main" val="137617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知识图增强</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330107" y="2291478"/>
            <a:ext cx="9531785" cy="70788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在输入的知识图上采用</a:t>
            </a:r>
            <a:r>
              <a:rPr lang="zh-CN" altLang="en-US" sz="2000" b="1" dirty="0">
                <a:solidFill>
                  <a:srgbClr val="FF0000"/>
                </a:solidFill>
                <a:latin typeface="微软雅黑" panose="020B0503020204020204" pitchFamily="34" charset="-122"/>
                <a:ea typeface="微软雅黑" panose="020B0503020204020204" pitchFamily="34" charset="-122"/>
              </a:rPr>
              <a:t>随机数据增强</a:t>
            </a:r>
            <a:r>
              <a:rPr lang="zh-CN" altLang="en-US" sz="2000" b="1" dirty="0">
                <a:solidFill>
                  <a:srgbClr val="122E66"/>
                </a:solidFill>
                <a:latin typeface="微软雅黑" panose="020B0503020204020204" pitchFamily="34" charset="-122"/>
                <a:ea typeface="微软雅黑" panose="020B0503020204020204" pitchFamily="34" charset="-122"/>
              </a:rPr>
              <a:t>方案来生成两个相关的数据视图。然后导出单个项目的知识图结构</a:t>
            </a:r>
            <a:r>
              <a:rPr lang="zh-CN" altLang="en-US" sz="2000" b="1" dirty="0">
                <a:solidFill>
                  <a:srgbClr val="FF0000"/>
                </a:solidFill>
                <a:latin typeface="微软雅黑" panose="020B0503020204020204" pitchFamily="34" charset="-122"/>
                <a:ea typeface="微软雅黑" panose="020B0503020204020204" pitchFamily="34" charset="-122"/>
              </a:rPr>
              <a:t>一致性</a:t>
            </a:r>
            <a:r>
              <a:rPr lang="zh-CN" altLang="en-US" sz="2000" b="1" dirty="0">
                <a:solidFill>
                  <a:srgbClr val="122E66"/>
                </a:solidFill>
                <a:latin typeface="微软雅黑" panose="020B0503020204020204" pitchFamily="34" charset="-122"/>
                <a:ea typeface="微软雅黑" panose="020B0503020204020204" pitchFamily="34" charset="-122"/>
              </a:rPr>
              <a:t>，以反映知识噪声扰动的项目不变性</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8B45BAE-11FD-2D22-D04F-D891E586CA2D}"/>
              </a:ext>
            </a:extLst>
          </p:cNvPr>
          <p:cNvPicPr>
            <a:picLocks noChangeAspect="1"/>
          </p:cNvPicPr>
          <p:nvPr/>
        </p:nvPicPr>
        <p:blipFill>
          <a:blip r:embed="rId2"/>
          <a:stretch>
            <a:fillRect/>
          </a:stretch>
        </p:blipFill>
        <p:spPr>
          <a:xfrm>
            <a:off x="2391237" y="3893084"/>
            <a:ext cx="7409524" cy="638095"/>
          </a:xfrm>
          <a:prstGeom prst="rect">
            <a:avLst/>
          </a:prstGeom>
        </p:spPr>
      </p:pic>
    </p:spTree>
    <p:extLst>
      <p:ext uri="{BB962C8B-B14F-4D97-AF65-F5344CB8AC3E}">
        <p14:creationId xmlns:p14="http://schemas.microsoft.com/office/powerpoint/2010/main" val="2648647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一致性</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330107" y="2291478"/>
            <a:ext cx="9531785"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受</a:t>
            </a:r>
            <a:r>
              <a:rPr lang="en-US" altLang="zh-CN" sz="2000" b="1" dirty="0">
                <a:solidFill>
                  <a:srgbClr val="122E66"/>
                </a:solidFill>
                <a:latin typeface="微软雅黑" panose="020B0503020204020204" pitchFamily="34" charset="-122"/>
                <a:ea typeface="微软雅黑" panose="020B0503020204020204" pitchFamily="34" charset="-122"/>
              </a:rPr>
              <a:t>[1, 2]</a:t>
            </a:r>
            <a:r>
              <a:rPr lang="zh-CN" altLang="en-US" sz="2000" b="1" dirty="0">
                <a:solidFill>
                  <a:srgbClr val="122E66"/>
                </a:solidFill>
                <a:latin typeface="微软雅黑" panose="020B0503020204020204" pitchFamily="34" charset="-122"/>
                <a:ea typeface="微软雅黑" panose="020B0503020204020204" pitchFamily="34" charset="-122"/>
              </a:rPr>
              <a:t>中图一致性研究的启发，探索基于增强视图的</a:t>
            </a:r>
            <a:r>
              <a:rPr lang="zh-CN" altLang="en-US" sz="2000" b="1" dirty="0">
                <a:solidFill>
                  <a:srgbClr val="FF0000"/>
                </a:solidFill>
                <a:latin typeface="微软雅黑" panose="020B0503020204020204" pitchFamily="34" charset="-122"/>
                <a:ea typeface="微软雅黑" panose="020B0503020204020204" pitchFamily="34" charset="-122"/>
              </a:rPr>
              <a:t>每个项目</a:t>
            </a:r>
            <a:r>
              <a:rPr lang="zh-CN" altLang="en-US" sz="2000" b="1" dirty="0">
                <a:solidFill>
                  <a:srgbClr val="122E66"/>
                </a:solidFill>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一致性</a:t>
            </a:r>
            <a:r>
              <a:rPr lang="zh-CN" altLang="en-US" sz="2000" b="1" dirty="0">
                <a:solidFill>
                  <a:srgbClr val="122E66"/>
                </a:solidFill>
                <a:latin typeface="微软雅黑" panose="020B0503020204020204" pitchFamily="34" charset="-122"/>
                <a:ea typeface="微软雅黑" panose="020B0503020204020204" pitchFamily="34" charset="-122"/>
              </a:rPr>
              <a:t>属性</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7736CE9-730D-4960-600C-70D26EF2A4A8}"/>
              </a:ext>
            </a:extLst>
          </p:cNvPr>
          <p:cNvSpPr txBox="1"/>
          <p:nvPr/>
        </p:nvSpPr>
        <p:spPr>
          <a:xfrm>
            <a:off x="869439" y="5536724"/>
            <a:ext cx="10919564" cy="276999"/>
          </a:xfrm>
          <a:prstGeom prst="rect">
            <a:avLst/>
          </a:prstGeom>
          <a:noFill/>
        </p:spPr>
        <p:txBody>
          <a:bodyPr wrap="square">
            <a:spAutoFit/>
          </a:bodyPr>
          <a:lstStyle/>
          <a:p>
            <a:r>
              <a:rPr lang="en-US" altLang="zh-CN" sz="1200" dirty="0"/>
              <a:t>[2] </a:t>
            </a:r>
            <a:r>
              <a:rPr lang="en-US" altLang="zh-CN" sz="1200" dirty="0" err="1"/>
              <a:t>Chenyi</a:t>
            </a:r>
            <a:r>
              <a:rPr lang="en-US" altLang="zh-CN" sz="1200" dirty="0"/>
              <a:t> Zhuang and </a:t>
            </a:r>
            <a:r>
              <a:rPr lang="en-US" altLang="zh-CN" sz="1200" dirty="0" err="1"/>
              <a:t>Qiang</a:t>
            </a:r>
            <a:r>
              <a:rPr lang="en-US" altLang="zh-CN" sz="1200" dirty="0"/>
              <a:t> Ma. 2018. Dual graph convolutional networks for graph-based semi-supervised classification. In WWW. 499–508.</a:t>
            </a:r>
            <a:endParaRPr lang="zh-CN" altLang="en-US" sz="1200" dirty="0"/>
          </a:p>
        </p:txBody>
      </p:sp>
      <p:sp>
        <p:nvSpPr>
          <p:cNvPr id="5" name="文本框 4">
            <a:extLst>
              <a:ext uri="{FF2B5EF4-FFF2-40B4-BE49-F238E27FC236}">
                <a16:creationId xmlns:a16="http://schemas.microsoft.com/office/drawing/2014/main" id="{EB11201A-73C0-5FC1-8B02-8CE87DC4DA1B}"/>
              </a:ext>
            </a:extLst>
          </p:cNvPr>
          <p:cNvSpPr txBox="1"/>
          <p:nvPr/>
        </p:nvSpPr>
        <p:spPr>
          <a:xfrm>
            <a:off x="869439" y="5000945"/>
            <a:ext cx="10919564" cy="461665"/>
          </a:xfrm>
          <a:prstGeom prst="rect">
            <a:avLst/>
          </a:prstGeom>
          <a:noFill/>
        </p:spPr>
        <p:txBody>
          <a:bodyPr wrap="square">
            <a:spAutoFit/>
          </a:bodyPr>
          <a:lstStyle/>
          <a:p>
            <a:r>
              <a:rPr lang="en-US" altLang="zh-CN" sz="1200" dirty="0"/>
              <a:t>[1] </a:t>
            </a:r>
            <a:r>
              <a:rPr lang="en-US" altLang="zh-CN" sz="1200" dirty="0" err="1"/>
              <a:t>Weike</a:t>
            </a:r>
            <a:r>
              <a:rPr lang="en-US" altLang="zh-CN" sz="1200" dirty="0"/>
              <a:t> Jin, Zhou Zhao, </a:t>
            </a:r>
            <a:r>
              <a:rPr lang="en-US" altLang="zh-CN" sz="1200" dirty="0" err="1"/>
              <a:t>Pengcheng</a:t>
            </a:r>
            <a:r>
              <a:rPr lang="en-US" altLang="zh-CN" sz="1200" dirty="0"/>
              <a:t> Zhang, </a:t>
            </a:r>
            <a:r>
              <a:rPr lang="en-US" altLang="zh-CN" sz="1200" dirty="0" err="1"/>
              <a:t>Jieming</a:t>
            </a:r>
            <a:r>
              <a:rPr lang="en-US" altLang="zh-CN" sz="1200" dirty="0"/>
              <a:t> Zhu, </a:t>
            </a:r>
            <a:r>
              <a:rPr lang="en-US" altLang="zh-CN" sz="1200" dirty="0" err="1"/>
              <a:t>Xiuqiang</a:t>
            </a:r>
            <a:r>
              <a:rPr lang="en-US" altLang="zh-CN" sz="1200" dirty="0"/>
              <a:t> He, and </a:t>
            </a:r>
            <a:r>
              <a:rPr lang="en-US" altLang="zh-CN" sz="1200" dirty="0" err="1"/>
              <a:t>Yueting</a:t>
            </a:r>
            <a:r>
              <a:rPr lang="en-US" altLang="zh-CN" sz="1200" dirty="0"/>
              <a:t> Zhuang. 2021. Hierarchical Cross-Modal Graph Consistency Learning for     </a:t>
            </a:r>
            <a:r>
              <a:rPr lang="en-US" altLang="zh-CN" sz="1200" dirty="0" err="1"/>
              <a:t>VideoText</a:t>
            </a:r>
            <a:r>
              <a:rPr lang="en-US" altLang="zh-CN" sz="1200" dirty="0"/>
              <a:t> Retrieval. In SIGIR. 1114–1124.</a:t>
            </a:r>
            <a:endParaRPr lang="zh-CN" altLang="en-US" sz="1200" dirty="0"/>
          </a:p>
        </p:txBody>
      </p:sp>
      <p:pic>
        <p:nvPicPr>
          <p:cNvPr id="7" name="图片 6">
            <a:extLst>
              <a:ext uri="{FF2B5EF4-FFF2-40B4-BE49-F238E27FC236}">
                <a16:creationId xmlns:a16="http://schemas.microsoft.com/office/drawing/2014/main" id="{117155A2-28F5-3D48-72BC-0FAACA00D021}"/>
              </a:ext>
            </a:extLst>
          </p:cNvPr>
          <p:cNvPicPr>
            <a:picLocks noChangeAspect="1"/>
          </p:cNvPicPr>
          <p:nvPr/>
        </p:nvPicPr>
        <p:blipFill>
          <a:blip r:embed="rId2"/>
          <a:stretch>
            <a:fillRect/>
          </a:stretch>
        </p:blipFill>
        <p:spPr>
          <a:xfrm>
            <a:off x="2429332" y="3362978"/>
            <a:ext cx="7333333" cy="752381"/>
          </a:xfrm>
          <a:prstGeom prst="rect">
            <a:avLst/>
          </a:prstGeom>
        </p:spPr>
      </p:pic>
    </p:spTree>
    <p:extLst>
      <p:ext uri="{BB962C8B-B14F-4D97-AF65-F5344CB8AC3E}">
        <p14:creationId xmlns:p14="http://schemas.microsoft.com/office/powerpoint/2010/main" val="3728899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一致性的作用</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330107" y="2917779"/>
            <a:ext cx="9531785"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如果一个项目实现了较高的结构一致性得分 𝑐𝑖，那么它对拓扑信息变化的敏感度较低。因此，如果 𝑖 比 𝑖 </a:t>
            </a: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受 </a:t>
            </a:r>
            <a:r>
              <a:rPr lang="en-US" altLang="zh-CN" sz="2000" b="1" dirty="0">
                <a:solidFill>
                  <a:srgbClr val="122E66"/>
                </a:solidFill>
                <a:latin typeface="微软雅黑" panose="020B0503020204020204" pitchFamily="34" charset="-122"/>
                <a:ea typeface="微软雅黑" panose="020B0503020204020204" pitchFamily="34" charset="-122"/>
              </a:rPr>
              <a:t>KG </a:t>
            </a:r>
            <a:r>
              <a:rPr lang="zh-CN" altLang="en-US" sz="2000" b="1" dirty="0">
                <a:solidFill>
                  <a:srgbClr val="122E66"/>
                </a:solidFill>
                <a:latin typeface="微软雅黑" panose="020B0503020204020204" pitchFamily="34" charset="-122"/>
                <a:ea typeface="微软雅黑" panose="020B0503020204020204" pitchFamily="34" charset="-122"/>
              </a:rPr>
              <a:t>噪声的影响更大，则 𝑐𝑖 </a:t>
            </a:r>
            <a:r>
              <a:rPr lang="en-US" altLang="zh-CN" sz="2000" b="1" dirty="0">
                <a:solidFill>
                  <a:srgbClr val="122E66"/>
                </a:solidFill>
                <a:latin typeface="微软雅黑" panose="020B0503020204020204" pitchFamily="34" charset="-122"/>
                <a:ea typeface="微软雅黑" panose="020B0503020204020204" pitchFamily="34" charset="-122"/>
              </a:rPr>
              <a:t>&lt; </a:t>
            </a:r>
            <a:r>
              <a:rPr lang="zh-CN" altLang="en-US" sz="2000" b="1" dirty="0">
                <a:solidFill>
                  <a:srgbClr val="122E66"/>
                </a:solidFill>
                <a:latin typeface="微软雅黑" panose="020B0503020204020204" pitchFamily="34" charset="-122"/>
                <a:ea typeface="微软雅黑" panose="020B0503020204020204" pitchFamily="34" charset="-122"/>
              </a:rPr>
              <a:t>𝑐𝑖 </a:t>
            </a: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的可能性更大</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可以采用这种导出的每个项目的知识结构一致性属性作为指导，从而利用辅助自监督信号来对抗知识图依赖和用户</a:t>
            </a:r>
            <a:r>
              <a:rPr lang="en-US" altLang="zh-CN"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122E66"/>
                </a:solidFill>
                <a:latin typeface="微软雅黑" panose="020B0503020204020204" pitchFamily="34" charset="-122"/>
                <a:ea typeface="微软雅黑" panose="020B0503020204020204" pitchFamily="34" charset="-122"/>
              </a:rPr>
              <a:t>项目交互噪声</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919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Preliminaries</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25" name="图片 24">
            <a:extLst>
              <a:ext uri="{FF2B5EF4-FFF2-40B4-BE49-F238E27FC236}">
                <a16:creationId xmlns:a16="http://schemas.microsoft.com/office/drawing/2014/main" id="{985D3018-E4C4-F966-FBE0-020944A52221}"/>
              </a:ext>
            </a:extLst>
          </p:cNvPr>
          <p:cNvPicPr>
            <a:picLocks noChangeAspect="1"/>
          </p:cNvPicPr>
          <p:nvPr/>
        </p:nvPicPr>
        <p:blipFill>
          <a:blip r:embed="rId2"/>
          <a:stretch>
            <a:fillRect/>
          </a:stretch>
        </p:blipFill>
        <p:spPr>
          <a:xfrm>
            <a:off x="1714500" y="2041792"/>
            <a:ext cx="8763000" cy="1446423"/>
          </a:xfrm>
          <a:prstGeom prst="rect">
            <a:avLst/>
          </a:prstGeom>
        </p:spPr>
      </p:pic>
      <p:pic>
        <p:nvPicPr>
          <p:cNvPr id="27" name="图片 26">
            <a:extLst>
              <a:ext uri="{FF2B5EF4-FFF2-40B4-BE49-F238E27FC236}">
                <a16:creationId xmlns:a16="http://schemas.microsoft.com/office/drawing/2014/main" id="{45C2A744-ABDA-EF83-1195-D1FE60E6921E}"/>
              </a:ext>
            </a:extLst>
          </p:cNvPr>
          <p:cNvPicPr>
            <a:picLocks noChangeAspect="1"/>
          </p:cNvPicPr>
          <p:nvPr/>
        </p:nvPicPr>
        <p:blipFill>
          <a:blip r:embed="rId3"/>
          <a:stretch>
            <a:fillRect/>
          </a:stretch>
        </p:blipFill>
        <p:spPr>
          <a:xfrm>
            <a:off x="1586451" y="3882771"/>
            <a:ext cx="9019097" cy="1391081"/>
          </a:xfrm>
          <a:prstGeom prst="rect">
            <a:avLst/>
          </a:prstGeom>
        </p:spPr>
      </p:pic>
    </p:spTree>
    <p:extLst>
      <p:ext uri="{BB962C8B-B14F-4D97-AF65-F5344CB8AC3E}">
        <p14:creationId xmlns:p14="http://schemas.microsoft.com/office/powerpoint/2010/main" val="3590034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知识引导的对比学习</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330107" y="2917779"/>
            <a:ext cx="9531785" cy="1631216"/>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如果一个项目实现了较高的结构一致性得分 𝑐𝑖，那么它对拓扑信息变化的敏感度较低。因此，如果 𝑖 比 𝑖 </a:t>
            </a: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受 </a:t>
            </a:r>
            <a:r>
              <a:rPr lang="en-US" altLang="zh-CN" sz="2000" b="1" dirty="0">
                <a:solidFill>
                  <a:srgbClr val="122E66"/>
                </a:solidFill>
                <a:latin typeface="微软雅黑" panose="020B0503020204020204" pitchFamily="34" charset="-122"/>
                <a:ea typeface="微软雅黑" panose="020B0503020204020204" pitchFamily="34" charset="-122"/>
              </a:rPr>
              <a:t>KG </a:t>
            </a:r>
            <a:r>
              <a:rPr lang="zh-CN" altLang="en-US" sz="2000" b="1" dirty="0">
                <a:solidFill>
                  <a:srgbClr val="122E66"/>
                </a:solidFill>
                <a:latin typeface="微软雅黑" panose="020B0503020204020204" pitchFamily="34" charset="-122"/>
                <a:ea typeface="微软雅黑" panose="020B0503020204020204" pitchFamily="34" charset="-122"/>
              </a:rPr>
              <a:t>噪声的影响更大，则 𝑐𝑖 </a:t>
            </a:r>
            <a:r>
              <a:rPr lang="en-US" altLang="zh-CN" sz="2000" b="1" dirty="0">
                <a:solidFill>
                  <a:srgbClr val="122E66"/>
                </a:solidFill>
                <a:latin typeface="微软雅黑" panose="020B0503020204020204" pitchFamily="34" charset="-122"/>
                <a:ea typeface="微软雅黑" panose="020B0503020204020204" pitchFamily="34" charset="-122"/>
              </a:rPr>
              <a:t>&lt; </a:t>
            </a:r>
            <a:r>
              <a:rPr lang="zh-CN" altLang="en-US" sz="2000" b="1" dirty="0">
                <a:solidFill>
                  <a:srgbClr val="122E66"/>
                </a:solidFill>
                <a:latin typeface="微软雅黑" panose="020B0503020204020204" pitchFamily="34" charset="-122"/>
                <a:ea typeface="微软雅黑" panose="020B0503020204020204" pitchFamily="34" charset="-122"/>
              </a:rPr>
              <a:t>𝑐𝑖 </a:t>
            </a: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的可能性更大</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可以采用这种导出的每个项目的知识结构一致性属性作为指导，从而利用辅助自监督信号来对抗知识图依赖和用户</a:t>
            </a:r>
            <a:r>
              <a:rPr lang="en-US" altLang="zh-CN"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122E66"/>
                </a:solidFill>
                <a:latin typeface="微软雅黑" panose="020B0503020204020204" pitchFamily="34" charset="-122"/>
                <a:ea typeface="微软雅黑" panose="020B0503020204020204" pitchFamily="34" charset="-122"/>
              </a:rPr>
              <a:t>项目交互噪声</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1005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知识引导的对比学习</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0560666E-1DE5-977B-5BDB-048B44C8AF84}"/>
              </a:ext>
            </a:extLst>
          </p:cNvPr>
          <p:cNvPicPr>
            <a:picLocks noChangeAspect="1"/>
          </p:cNvPicPr>
          <p:nvPr/>
        </p:nvPicPr>
        <p:blipFill>
          <a:blip r:embed="rId2"/>
          <a:stretch>
            <a:fillRect/>
          </a:stretch>
        </p:blipFill>
        <p:spPr>
          <a:xfrm>
            <a:off x="996000" y="2428608"/>
            <a:ext cx="10200000" cy="3419048"/>
          </a:xfrm>
          <a:prstGeom prst="rect">
            <a:avLst/>
          </a:prstGeom>
        </p:spPr>
      </p:pic>
    </p:spTree>
    <p:extLst>
      <p:ext uri="{BB962C8B-B14F-4D97-AF65-F5344CB8AC3E}">
        <p14:creationId xmlns:p14="http://schemas.microsoft.com/office/powerpoint/2010/main" val="59582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交互图增强机制</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8" name="文本框 7">
            <a:extLst>
              <a:ext uri="{FF2B5EF4-FFF2-40B4-BE49-F238E27FC236}">
                <a16:creationId xmlns:a16="http://schemas.microsoft.com/office/drawing/2014/main" id="{65886A0D-994F-A052-99AC-EC577655A80F}"/>
              </a:ext>
            </a:extLst>
          </p:cNvPr>
          <p:cNvSpPr txBox="1"/>
          <p:nvPr/>
        </p:nvSpPr>
        <p:spPr>
          <a:xfrm>
            <a:off x="1330107" y="3140919"/>
            <a:ext cx="9531785" cy="1323439"/>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在 </a:t>
            </a:r>
            <a:r>
              <a:rPr lang="en-US" altLang="zh-CN" sz="2000" b="1" dirty="0">
                <a:solidFill>
                  <a:srgbClr val="122E66"/>
                </a:solidFill>
                <a:latin typeface="微软雅黑" panose="020B0503020204020204" pitchFamily="34" charset="-122"/>
                <a:ea typeface="微软雅黑" panose="020B0503020204020204" pitchFamily="34" charset="-122"/>
              </a:rPr>
              <a:t>SGL </a:t>
            </a:r>
            <a:r>
              <a:rPr lang="zh-CN" altLang="en-US" sz="2000" b="1" dirty="0">
                <a:solidFill>
                  <a:srgbClr val="122E66"/>
                </a:solidFill>
                <a:latin typeface="微软雅黑" panose="020B0503020204020204" pitchFamily="34" charset="-122"/>
                <a:ea typeface="微软雅黑" panose="020B0503020204020204" pitchFamily="34" charset="-122"/>
              </a:rPr>
              <a:t>中，纯粹随机的 </a:t>
            </a:r>
            <a:r>
              <a:rPr lang="en-US" altLang="zh-CN" sz="2000" b="1" dirty="0">
                <a:solidFill>
                  <a:srgbClr val="122E66"/>
                </a:solidFill>
                <a:latin typeface="微软雅黑" panose="020B0503020204020204" pitchFamily="34" charset="-122"/>
                <a:ea typeface="微软雅黑" panose="020B0503020204020204" pitchFamily="34" charset="-122"/>
              </a:rPr>
              <a:t>dropout </a:t>
            </a:r>
            <a:r>
              <a:rPr lang="zh-CN" altLang="en-US" sz="2000" b="1" dirty="0">
                <a:solidFill>
                  <a:srgbClr val="122E66"/>
                </a:solidFill>
                <a:latin typeface="微软雅黑" panose="020B0503020204020204" pitchFamily="34" charset="-122"/>
                <a:ea typeface="微软雅黑" panose="020B0503020204020204" pitchFamily="34" charset="-122"/>
              </a:rPr>
              <a:t>操作限制了其在保持对比学习的有用交互方面的有效性，作者提出的知识引导图对比学习背后的基本原理是</a:t>
            </a:r>
            <a:r>
              <a:rPr lang="zh-CN" altLang="en-US" sz="2000" b="1" dirty="0">
                <a:solidFill>
                  <a:srgbClr val="FF0000"/>
                </a:solidFill>
                <a:latin typeface="微软雅黑" panose="020B0503020204020204" pitchFamily="34" charset="-122"/>
                <a:ea typeface="微软雅黑" panose="020B0503020204020204" pitchFamily="34" charset="-122"/>
              </a:rPr>
              <a:t>识别更有用的交互</a:t>
            </a:r>
            <a:r>
              <a:rPr lang="zh-CN" altLang="en-US" sz="2000" b="1" dirty="0">
                <a:solidFill>
                  <a:srgbClr val="122E66"/>
                </a:solidFill>
                <a:latin typeface="微软雅黑" panose="020B0503020204020204" pitchFamily="34" charset="-122"/>
                <a:ea typeface="微软雅黑" panose="020B0503020204020204" pitchFamily="34" charset="-122"/>
              </a:rPr>
              <a:t>，以较少的偏见信息来表征用户偏好。具体来说，</a:t>
            </a:r>
            <a:r>
              <a:rPr lang="en-US" altLang="zh-CN" sz="2000" b="1" dirty="0">
                <a:solidFill>
                  <a:srgbClr val="122E66"/>
                </a:solidFill>
                <a:latin typeface="微软雅黑" panose="020B0503020204020204" pitchFamily="34" charset="-122"/>
                <a:ea typeface="微软雅黑" panose="020B0503020204020204" pitchFamily="34" charset="-122"/>
              </a:rPr>
              <a:t>KG</a:t>
            </a:r>
            <a:r>
              <a:rPr lang="zh-CN" altLang="en-US" sz="2000" b="1" dirty="0">
                <a:solidFill>
                  <a:srgbClr val="122E66"/>
                </a:solidFill>
                <a:latin typeface="微软雅黑" panose="020B0503020204020204" pitchFamily="34" charset="-122"/>
                <a:ea typeface="微软雅黑" panose="020B0503020204020204" pitchFamily="34" charset="-122"/>
              </a:rPr>
              <a:t>结构</a:t>
            </a:r>
            <a:r>
              <a:rPr lang="zh-CN" altLang="en-US" sz="2000" b="1" dirty="0">
                <a:solidFill>
                  <a:srgbClr val="FF0000"/>
                </a:solidFill>
                <a:latin typeface="微软雅黑" panose="020B0503020204020204" pitchFamily="34" charset="-122"/>
                <a:ea typeface="微软雅黑" panose="020B0503020204020204" pitchFamily="34" charset="-122"/>
              </a:rPr>
              <a:t>一致性得分越高</a:t>
            </a:r>
            <a:r>
              <a:rPr lang="zh-CN" altLang="en-US" sz="2000" b="1" dirty="0">
                <a:solidFill>
                  <a:srgbClr val="122E66"/>
                </a:solidFill>
                <a:latin typeface="微软雅黑" panose="020B0503020204020204" pitchFamily="34" charset="-122"/>
                <a:ea typeface="微软雅黑" panose="020B0503020204020204" pitchFamily="34" charset="-122"/>
              </a:rPr>
              <a:t>的项目所涉及的</a:t>
            </a:r>
            <a:r>
              <a:rPr lang="zh-CN" altLang="en-US" sz="2000" b="1" dirty="0">
                <a:solidFill>
                  <a:srgbClr val="FF0000"/>
                </a:solidFill>
                <a:latin typeface="微软雅黑" panose="020B0503020204020204" pitchFamily="34" charset="-122"/>
                <a:ea typeface="微软雅黑" panose="020B0503020204020204" pitchFamily="34" charset="-122"/>
              </a:rPr>
              <a:t>噪声就越少</a:t>
            </a:r>
            <a:r>
              <a:rPr lang="zh-CN" altLang="en-US" sz="2000" b="1" dirty="0">
                <a:solidFill>
                  <a:srgbClr val="122E66"/>
                </a:solidFill>
                <a:latin typeface="微软雅黑" panose="020B0503020204020204" pitchFamily="34" charset="-122"/>
                <a:ea typeface="微软雅黑" panose="020B0503020204020204" pitchFamily="34" charset="-122"/>
              </a:rPr>
              <a:t>，对用户真实兴趣的建模贡献越大</a:t>
            </a:r>
            <a:endParaRPr lang="en-US" altLang="zh-CN" sz="2000" b="1" dirty="0">
              <a:solidFill>
                <a:srgbClr val="12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384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公式详解</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7" name="图片 6">
            <a:extLst>
              <a:ext uri="{FF2B5EF4-FFF2-40B4-BE49-F238E27FC236}">
                <a16:creationId xmlns:a16="http://schemas.microsoft.com/office/drawing/2014/main" id="{D4A718DA-668E-7F53-7E19-383144F597A7}"/>
              </a:ext>
            </a:extLst>
          </p:cNvPr>
          <p:cNvPicPr>
            <a:picLocks noChangeAspect="1"/>
          </p:cNvPicPr>
          <p:nvPr/>
        </p:nvPicPr>
        <p:blipFill>
          <a:blip r:embed="rId2"/>
          <a:stretch>
            <a:fillRect/>
          </a:stretch>
        </p:blipFill>
        <p:spPr>
          <a:xfrm>
            <a:off x="5484237" y="3671713"/>
            <a:ext cx="5795434" cy="1919640"/>
          </a:xfrm>
          <a:prstGeom prst="rect">
            <a:avLst/>
          </a:prstGeom>
        </p:spPr>
      </p:pic>
      <p:pic>
        <p:nvPicPr>
          <p:cNvPr id="3" name="图片 2">
            <a:extLst>
              <a:ext uri="{FF2B5EF4-FFF2-40B4-BE49-F238E27FC236}">
                <a16:creationId xmlns:a16="http://schemas.microsoft.com/office/drawing/2014/main" id="{9C7EA013-58B8-3B37-8AAA-147D880BA02B}"/>
              </a:ext>
            </a:extLst>
          </p:cNvPr>
          <p:cNvPicPr>
            <a:picLocks noChangeAspect="1"/>
          </p:cNvPicPr>
          <p:nvPr/>
        </p:nvPicPr>
        <p:blipFill>
          <a:blip r:embed="rId3"/>
          <a:stretch>
            <a:fillRect/>
          </a:stretch>
        </p:blipFill>
        <p:spPr>
          <a:xfrm>
            <a:off x="5726251" y="2284384"/>
            <a:ext cx="4369728" cy="1017706"/>
          </a:xfrm>
          <a:prstGeom prst="rect">
            <a:avLst/>
          </a:prstGeom>
        </p:spPr>
      </p:pic>
      <p:pic>
        <p:nvPicPr>
          <p:cNvPr id="14" name="图片 13">
            <a:extLst>
              <a:ext uri="{FF2B5EF4-FFF2-40B4-BE49-F238E27FC236}">
                <a16:creationId xmlns:a16="http://schemas.microsoft.com/office/drawing/2014/main" id="{67FF8E5C-1D53-CD14-07FE-C372B962CAEA}"/>
              </a:ext>
            </a:extLst>
          </p:cNvPr>
          <p:cNvPicPr>
            <a:picLocks noChangeAspect="1"/>
          </p:cNvPicPr>
          <p:nvPr/>
        </p:nvPicPr>
        <p:blipFill>
          <a:blip r:embed="rId4"/>
          <a:stretch>
            <a:fillRect/>
          </a:stretch>
        </p:blipFill>
        <p:spPr>
          <a:xfrm>
            <a:off x="1007293" y="1972929"/>
            <a:ext cx="3619680" cy="4115815"/>
          </a:xfrm>
          <a:prstGeom prst="rect">
            <a:avLst/>
          </a:prstGeom>
        </p:spPr>
      </p:pic>
    </p:spTree>
    <p:extLst>
      <p:ext uri="{BB962C8B-B14F-4D97-AF65-F5344CB8AC3E}">
        <p14:creationId xmlns:p14="http://schemas.microsoft.com/office/powerpoint/2010/main" val="998891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公式详解</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6" name="图片 5">
            <a:extLst>
              <a:ext uri="{FF2B5EF4-FFF2-40B4-BE49-F238E27FC236}">
                <a16:creationId xmlns:a16="http://schemas.microsoft.com/office/drawing/2014/main" id="{1420961D-D513-FCF7-A9C0-3897765FF744}"/>
              </a:ext>
            </a:extLst>
          </p:cNvPr>
          <p:cNvPicPr>
            <a:picLocks noChangeAspect="1"/>
          </p:cNvPicPr>
          <p:nvPr/>
        </p:nvPicPr>
        <p:blipFill>
          <a:blip r:embed="rId2"/>
          <a:stretch>
            <a:fillRect/>
          </a:stretch>
        </p:blipFill>
        <p:spPr>
          <a:xfrm>
            <a:off x="2756373" y="2665992"/>
            <a:ext cx="6679253" cy="763008"/>
          </a:xfrm>
          <a:prstGeom prst="rect">
            <a:avLst/>
          </a:prstGeom>
        </p:spPr>
      </p:pic>
      <p:pic>
        <p:nvPicPr>
          <p:cNvPr id="8" name="图片 7">
            <a:extLst>
              <a:ext uri="{FF2B5EF4-FFF2-40B4-BE49-F238E27FC236}">
                <a16:creationId xmlns:a16="http://schemas.microsoft.com/office/drawing/2014/main" id="{BC82E35F-5463-823A-360B-41477B8CBB06}"/>
              </a:ext>
            </a:extLst>
          </p:cNvPr>
          <p:cNvPicPr>
            <a:picLocks noChangeAspect="1"/>
          </p:cNvPicPr>
          <p:nvPr/>
        </p:nvPicPr>
        <p:blipFill>
          <a:blip r:embed="rId3"/>
          <a:stretch>
            <a:fillRect/>
          </a:stretch>
        </p:blipFill>
        <p:spPr>
          <a:xfrm>
            <a:off x="1678434" y="4028101"/>
            <a:ext cx="8835132" cy="1025111"/>
          </a:xfrm>
          <a:prstGeom prst="rect">
            <a:avLst/>
          </a:prstGeom>
        </p:spPr>
      </p:pic>
    </p:spTree>
    <p:extLst>
      <p:ext uri="{BB962C8B-B14F-4D97-AF65-F5344CB8AC3E}">
        <p14:creationId xmlns:p14="http://schemas.microsoft.com/office/powerpoint/2010/main" val="4051706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a:solidFill>
                  <a:srgbClr val="122E66"/>
                </a:solidFill>
                <a:latin typeface="微软雅黑" panose="020B0503020204020204" pitchFamily="34" charset="-122"/>
                <a:ea typeface="微软雅黑" panose="020B0503020204020204" pitchFamily="34" charset="-122"/>
              </a:rPr>
              <a:t>知识感知协同对比学习</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4" name="文本框 3">
            <a:extLst>
              <a:ext uri="{FF2B5EF4-FFF2-40B4-BE49-F238E27FC236}">
                <a16:creationId xmlns:a16="http://schemas.microsoft.com/office/drawing/2014/main" id="{B2A24D5D-5CF4-D62B-4BAA-488253D2F8F1}"/>
              </a:ext>
            </a:extLst>
          </p:cNvPr>
          <p:cNvSpPr txBox="1"/>
          <p:nvPr/>
        </p:nvSpPr>
        <p:spPr>
          <a:xfrm>
            <a:off x="2259382" y="2893875"/>
            <a:ext cx="7673235" cy="2246769"/>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与大多数现有对比学习模型（</a:t>
            </a:r>
            <a:r>
              <a:rPr lang="en-US" altLang="zh-CN" sz="2000" b="1" dirty="0">
                <a:solidFill>
                  <a:srgbClr val="122E66"/>
                </a:solidFill>
                <a:latin typeface="微软雅黑" panose="020B0503020204020204" pitchFamily="34" charset="-122"/>
                <a:ea typeface="微软雅黑" panose="020B0503020204020204" pitchFamily="34" charset="-122"/>
              </a:rPr>
              <a:t>SGL </a:t>
            </a:r>
            <a:r>
              <a:rPr lang="zh-CN" altLang="en-US" sz="2000" b="1" dirty="0">
                <a:solidFill>
                  <a:srgbClr val="122E66"/>
                </a:solidFill>
                <a:latin typeface="微软雅黑" panose="020B0503020204020204" pitchFamily="34" charset="-122"/>
                <a:ea typeface="微软雅黑" panose="020B0503020204020204" pitchFamily="34" charset="-122"/>
              </a:rPr>
              <a:t>、</a:t>
            </a:r>
            <a:r>
              <a:rPr lang="en-US" altLang="zh-CN" sz="2000" b="1" dirty="0" err="1">
                <a:solidFill>
                  <a:srgbClr val="122E66"/>
                </a:solidFill>
                <a:latin typeface="微软雅黑" panose="020B0503020204020204" pitchFamily="34" charset="-122"/>
                <a:ea typeface="微软雅黑" panose="020B0503020204020204" pitchFamily="34" charset="-122"/>
              </a:rPr>
              <a:t>GraphCL</a:t>
            </a:r>
            <a:r>
              <a:rPr lang="en-US" altLang="zh-CN" sz="2000" b="1" dirty="0">
                <a:solidFill>
                  <a:srgbClr val="122E66"/>
                </a:solidFill>
                <a:latin typeface="微软雅黑" panose="020B0503020204020204" pitchFamily="34" charset="-122"/>
                <a:ea typeface="微软雅黑" panose="020B0503020204020204" pitchFamily="34" charset="-122"/>
              </a:rPr>
              <a:t> </a:t>
            </a:r>
            <a:r>
              <a:rPr lang="zh-CN" altLang="en-US" sz="2000" b="1" dirty="0">
                <a:solidFill>
                  <a:srgbClr val="122E66"/>
                </a:solidFill>
                <a:latin typeface="微软雅黑" panose="020B0503020204020204" pitchFamily="34" charset="-122"/>
                <a:ea typeface="微软雅黑" panose="020B0503020204020204" pitchFamily="34" charset="-122"/>
              </a:rPr>
              <a:t>）直接对</a:t>
            </a:r>
            <a:r>
              <a:rPr lang="zh-CN" altLang="en-US" sz="2000" b="1" dirty="0">
                <a:solidFill>
                  <a:srgbClr val="FF0000"/>
                </a:solidFill>
                <a:latin typeface="微软雅黑" panose="020B0503020204020204" pitchFamily="34" charset="-122"/>
                <a:ea typeface="微软雅黑" panose="020B0503020204020204" pitchFamily="34" charset="-122"/>
              </a:rPr>
              <a:t>结构级</a:t>
            </a:r>
            <a:r>
              <a:rPr lang="zh-CN" altLang="en-US" sz="2000" b="1" dirty="0">
                <a:solidFill>
                  <a:srgbClr val="122E66"/>
                </a:solidFill>
                <a:latin typeface="微软雅黑" panose="020B0503020204020204" pitchFamily="34" charset="-122"/>
                <a:ea typeface="微软雅黑" panose="020B0503020204020204" pitchFamily="34" charset="-122"/>
              </a:rPr>
              <a:t>别增强（例如，节点丢失或边缘扰动）进行转换不同，本文将项目知识语义合并到协同对比学习架构中。</a:t>
            </a:r>
            <a:r>
              <a:rPr lang="en-US" altLang="zh-CN" sz="2000" b="1" dirty="0">
                <a:solidFill>
                  <a:srgbClr val="122E66"/>
                </a:solidFill>
                <a:latin typeface="微软雅黑" panose="020B0503020204020204" pitchFamily="34" charset="-122"/>
                <a:ea typeface="微软雅黑" panose="020B0503020204020204" pitchFamily="34" charset="-122"/>
              </a:rPr>
              <a:t>KGCL </a:t>
            </a:r>
            <a:r>
              <a:rPr lang="zh-CN" altLang="en-US" sz="2000" b="1" dirty="0">
                <a:solidFill>
                  <a:srgbClr val="122E66"/>
                </a:solidFill>
                <a:latin typeface="微软雅黑" panose="020B0503020204020204" pitchFamily="34" charset="-122"/>
                <a:ea typeface="微软雅黑" panose="020B0503020204020204" pitchFamily="34" charset="-122"/>
              </a:rPr>
              <a:t>旨在通过增强的自监督信号来提高模型的</a:t>
            </a:r>
            <a:r>
              <a:rPr lang="zh-CN" altLang="en-US" sz="2000" b="1" dirty="0">
                <a:solidFill>
                  <a:srgbClr val="FF0000"/>
                </a:solidFill>
                <a:latin typeface="微软雅黑" panose="020B0503020204020204" pitchFamily="34" charset="-122"/>
                <a:ea typeface="微软雅黑" panose="020B0503020204020204" pitchFamily="34" charset="-122"/>
              </a:rPr>
              <a:t>鲁棒性</a:t>
            </a:r>
            <a:r>
              <a:rPr lang="zh-CN" altLang="en-US" sz="2000" b="1" dirty="0">
                <a:solidFill>
                  <a:srgbClr val="122E66"/>
                </a:solidFill>
                <a:latin typeface="微软雅黑" panose="020B0503020204020204" pitchFamily="34" charset="-122"/>
                <a:ea typeface="微软雅黑" panose="020B0503020204020204" pitchFamily="34" charset="-122"/>
              </a:rPr>
              <a:t>，从</a:t>
            </a:r>
            <a:r>
              <a:rPr lang="zh-CN" altLang="en-US" sz="2000" b="1" dirty="0">
                <a:solidFill>
                  <a:srgbClr val="FF0000"/>
                </a:solidFill>
                <a:latin typeface="微软雅黑" panose="020B0503020204020204" pitchFamily="34" charset="-122"/>
                <a:ea typeface="微软雅黑" panose="020B0503020204020204" pitchFamily="34" charset="-122"/>
              </a:rPr>
              <a:t>项目语义</a:t>
            </a:r>
            <a:r>
              <a:rPr lang="zh-CN" altLang="en-US" sz="2000" b="1" dirty="0">
                <a:solidFill>
                  <a:srgbClr val="122E66"/>
                </a:solidFill>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用户行为模式</a:t>
            </a:r>
            <a:r>
              <a:rPr lang="zh-CN" altLang="en-US" sz="2000" b="1" dirty="0">
                <a:solidFill>
                  <a:srgbClr val="122E66"/>
                </a:solidFill>
                <a:latin typeface="微软雅黑" panose="020B0503020204020204" pitchFamily="34" charset="-122"/>
                <a:ea typeface="微软雅黑" panose="020B0503020204020204" pitchFamily="34" charset="-122"/>
              </a:rPr>
              <a:t>的角度扰乱图结构。在协同对比学习范例中，集成了设计的图增强算子𝜂</a:t>
            </a:r>
            <a:r>
              <a:rPr lang="en-US" altLang="zh-CN" sz="2000" b="1" dirty="0">
                <a:solidFill>
                  <a:srgbClr val="122E66"/>
                </a:solidFill>
                <a:latin typeface="微软雅黑" panose="020B0503020204020204" pitchFamily="34" charset="-122"/>
                <a:ea typeface="微软雅黑" panose="020B0503020204020204" pitchFamily="34" charset="-122"/>
              </a:rPr>
              <a:t>_(G</a:t>
            </a:r>
            <a:r>
              <a:rPr lang="zh-CN" altLang="en-US" sz="2000" b="1" dirty="0">
                <a:solidFill>
                  <a:srgbClr val="122E66"/>
                </a:solidFill>
                <a:latin typeface="微软雅黑" panose="020B0503020204020204" pitchFamily="34" charset="-122"/>
                <a:ea typeface="微软雅黑" panose="020B0503020204020204" pitchFamily="34" charset="-122"/>
              </a:rPr>
              <a:t>𝑘）和𝜑</a:t>
            </a:r>
            <a:r>
              <a:rPr lang="en-US" altLang="zh-CN" sz="2000" b="1" dirty="0">
                <a:solidFill>
                  <a:srgbClr val="122E66"/>
                </a:solidFill>
                <a:latin typeface="微软雅黑" panose="020B0503020204020204" pitchFamily="34" charset="-122"/>
                <a:ea typeface="微软雅黑" panose="020B0503020204020204" pitchFamily="34" charset="-122"/>
              </a:rPr>
              <a:t>_(G</a:t>
            </a:r>
            <a:r>
              <a:rPr lang="zh-CN" altLang="en-US" sz="2000" b="1" dirty="0">
                <a:solidFill>
                  <a:srgbClr val="122E66"/>
                </a:solidFill>
                <a:latin typeface="微软雅黑" panose="020B0503020204020204" pitchFamily="34" charset="-122"/>
                <a:ea typeface="微软雅黑" panose="020B0503020204020204" pitchFamily="34" charset="-122"/>
              </a:rPr>
              <a:t>𝑢）来创建两个对比视图，这使得特定于视图的编码器能够相互协作监督</a:t>
            </a:r>
          </a:p>
        </p:txBody>
      </p:sp>
    </p:spTree>
    <p:extLst>
      <p:ext uri="{BB962C8B-B14F-4D97-AF65-F5344CB8AC3E}">
        <p14:creationId xmlns:p14="http://schemas.microsoft.com/office/powerpoint/2010/main" val="4164080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模型分析</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zh-CN" altLang="en-US" sz="3200" b="1" dirty="0">
                <a:solidFill>
                  <a:srgbClr val="122E66"/>
                </a:solidFill>
                <a:latin typeface="微软雅黑" panose="020B0503020204020204" pitchFamily="34" charset="-122"/>
                <a:ea typeface="微软雅黑" panose="020B0503020204020204" pitchFamily="34" charset="-122"/>
              </a:rPr>
              <a:t>聚合过程</a:t>
            </a:r>
          </a:p>
        </p:txBody>
      </p:sp>
      <p:grpSp>
        <p:nvGrpSpPr>
          <p:cNvPr id="15" name="组合 14">
            <a:extLst>
              <a:ext uri="{FF2B5EF4-FFF2-40B4-BE49-F238E27FC236}">
                <a16:creationId xmlns:a16="http://schemas.microsoft.com/office/drawing/2014/main" id="{4D46019F-CF93-EDDE-9260-8B0682D9B169}"/>
              </a:ext>
            </a:extLst>
          </p:cNvPr>
          <p:cNvGrpSpPr/>
          <p:nvPr/>
        </p:nvGrpSpPr>
        <p:grpSpPr>
          <a:xfrm>
            <a:off x="326852" y="6303335"/>
            <a:ext cx="4006715" cy="385298"/>
            <a:chOff x="1658026" y="65768"/>
            <a:chExt cx="4006715" cy="385298"/>
          </a:xfrm>
        </p:grpSpPr>
        <p:sp>
          <p:nvSpPr>
            <p:cNvPr id="16" name="矩形: 圆角 15">
              <a:extLst>
                <a:ext uri="{FF2B5EF4-FFF2-40B4-BE49-F238E27FC236}">
                  <a16:creationId xmlns:a16="http://schemas.microsoft.com/office/drawing/2014/main" id="{34FCA125-4628-FB67-74FE-1EAC89945F6C}"/>
                </a:ext>
              </a:extLst>
            </p:cNvPr>
            <p:cNvSpPr/>
            <p:nvPr/>
          </p:nvSpPr>
          <p:spPr>
            <a:xfrm>
              <a:off x="2514936"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8715935-2A40-F433-F7BF-AB2A86249DDE}"/>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8" name="文本框 17">
              <a:extLst>
                <a:ext uri="{FF2B5EF4-FFF2-40B4-BE49-F238E27FC236}">
                  <a16:creationId xmlns:a16="http://schemas.microsoft.com/office/drawing/2014/main" id="{A765C61B-7EAD-77C2-2BB2-23C4B53379F1}"/>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模型分析</a:t>
              </a:r>
            </a:p>
          </p:txBody>
        </p:sp>
        <p:sp>
          <p:nvSpPr>
            <p:cNvPr id="19" name="文本框 18">
              <a:extLst>
                <a:ext uri="{FF2B5EF4-FFF2-40B4-BE49-F238E27FC236}">
                  <a16:creationId xmlns:a16="http://schemas.microsoft.com/office/drawing/2014/main" id="{49513C14-54E7-B9CB-084A-4B0F557C6F08}"/>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23" name="文本框 22">
              <a:extLst>
                <a:ext uri="{FF2B5EF4-FFF2-40B4-BE49-F238E27FC236}">
                  <a16:creationId xmlns:a16="http://schemas.microsoft.com/office/drawing/2014/main" id="{DC2968FB-08C6-CBE7-426A-07AC10E34144}"/>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33792FCD-B199-4F09-E99D-C646791737B1}"/>
              </a:ext>
            </a:extLst>
          </p:cNvPr>
          <p:cNvPicPr>
            <a:picLocks noChangeAspect="1"/>
          </p:cNvPicPr>
          <p:nvPr/>
        </p:nvPicPr>
        <p:blipFill>
          <a:blip r:embed="rId2"/>
          <a:stretch>
            <a:fillRect/>
          </a:stretch>
        </p:blipFill>
        <p:spPr>
          <a:xfrm>
            <a:off x="5435624" y="1759315"/>
            <a:ext cx="5942857" cy="1019048"/>
          </a:xfrm>
          <a:prstGeom prst="rect">
            <a:avLst/>
          </a:prstGeom>
        </p:spPr>
      </p:pic>
      <p:pic>
        <p:nvPicPr>
          <p:cNvPr id="9" name="图片 8">
            <a:extLst>
              <a:ext uri="{FF2B5EF4-FFF2-40B4-BE49-F238E27FC236}">
                <a16:creationId xmlns:a16="http://schemas.microsoft.com/office/drawing/2014/main" id="{58FEE7FB-C553-C8D1-C56D-D9F7590C7E31}"/>
              </a:ext>
            </a:extLst>
          </p:cNvPr>
          <p:cNvPicPr>
            <a:picLocks noChangeAspect="1"/>
          </p:cNvPicPr>
          <p:nvPr/>
        </p:nvPicPr>
        <p:blipFill>
          <a:blip r:embed="rId3"/>
          <a:stretch>
            <a:fillRect/>
          </a:stretch>
        </p:blipFill>
        <p:spPr>
          <a:xfrm>
            <a:off x="1300699" y="2305317"/>
            <a:ext cx="3822744" cy="3721998"/>
          </a:xfrm>
          <a:prstGeom prst="rect">
            <a:avLst/>
          </a:prstGeom>
        </p:spPr>
      </p:pic>
      <p:pic>
        <p:nvPicPr>
          <p:cNvPr id="11" name="图片 10">
            <a:extLst>
              <a:ext uri="{FF2B5EF4-FFF2-40B4-BE49-F238E27FC236}">
                <a16:creationId xmlns:a16="http://schemas.microsoft.com/office/drawing/2014/main" id="{449C0F0E-7296-C0CA-B526-C5C5DBE4FE32}"/>
              </a:ext>
            </a:extLst>
          </p:cNvPr>
          <p:cNvPicPr>
            <a:picLocks noChangeAspect="1"/>
          </p:cNvPicPr>
          <p:nvPr/>
        </p:nvPicPr>
        <p:blipFill>
          <a:blip r:embed="rId4"/>
          <a:stretch>
            <a:fillRect/>
          </a:stretch>
        </p:blipFill>
        <p:spPr>
          <a:xfrm>
            <a:off x="5435624" y="3031343"/>
            <a:ext cx="5057143" cy="876190"/>
          </a:xfrm>
          <a:prstGeom prst="rect">
            <a:avLst/>
          </a:prstGeom>
        </p:spPr>
      </p:pic>
      <p:pic>
        <p:nvPicPr>
          <p:cNvPr id="13" name="图片 12">
            <a:extLst>
              <a:ext uri="{FF2B5EF4-FFF2-40B4-BE49-F238E27FC236}">
                <a16:creationId xmlns:a16="http://schemas.microsoft.com/office/drawing/2014/main" id="{6BDC7EA7-14CA-5592-2CBC-1F085F0F2F28}"/>
              </a:ext>
            </a:extLst>
          </p:cNvPr>
          <p:cNvPicPr>
            <a:picLocks noChangeAspect="1"/>
          </p:cNvPicPr>
          <p:nvPr/>
        </p:nvPicPr>
        <p:blipFill>
          <a:blip r:embed="rId5"/>
          <a:stretch>
            <a:fillRect/>
          </a:stretch>
        </p:blipFill>
        <p:spPr>
          <a:xfrm>
            <a:off x="5740385" y="4166316"/>
            <a:ext cx="4447619" cy="752381"/>
          </a:xfrm>
          <a:prstGeom prst="rect">
            <a:avLst/>
          </a:prstGeom>
        </p:spPr>
      </p:pic>
      <p:pic>
        <p:nvPicPr>
          <p:cNvPr id="20" name="图片 19">
            <a:extLst>
              <a:ext uri="{FF2B5EF4-FFF2-40B4-BE49-F238E27FC236}">
                <a16:creationId xmlns:a16="http://schemas.microsoft.com/office/drawing/2014/main" id="{53D2B132-4ECC-55AC-6BBB-D9829520E39B}"/>
              </a:ext>
            </a:extLst>
          </p:cNvPr>
          <p:cNvPicPr>
            <a:picLocks noChangeAspect="1"/>
          </p:cNvPicPr>
          <p:nvPr/>
        </p:nvPicPr>
        <p:blipFill>
          <a:blip r:embed="rId6"/>
          <a:stretch>
            <a:fillRect/>
          </a:stretch>
        </p:blipFill>
        <p:spPr>
          <a:xfrm>
            <a:off x="6507052" y="5171677"/>
            <a:ext cx="2914286" cy="628571"/>
          </a:xfrm>
          <a:prstGeom prst="rect">
            <a:avLst/>
          </a:prstGeom>
        </p:spPr>
      </p:pic>
    </p:spTree>
    <p:extLst>
      <p:ext uri="{BB962C8B-B14F-4D97-AF65-F5344CB8AC3E}">
        <p14:creationId xmlns:p14="http://schemas.microsoft.com/office/powerpoint/2010/main" val="252975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RQ1</a:t>
            </a:r>
            <a:r>
              <a:rPr lang="zh-CN" altLang="en-US" sz="3200" b="1" dirty="0">
                <a:solidFill>
                  <a:srgbClr val="122E66"/>
                </a:solidFill>
                <a:latin typeface="微软雅黑" panose="020B0503020204020204" pitchFamily="34" charset="-122"/>
                <a:ea typeface="微软雅黑" panose="020B0503020204020204" pitchFamily="34" charset="-122"/>
              </a:rPr>
              <a:t>：</a:t>
            </a:r>
            <a:r>
              <a:rPr lang="en-US" altLang="zh-CN" sz="3200" b="1" dirty="0">
                <a:solidFill>
                  <a:srgbClr val="122E66"/>
                </a:solidFill>
                <a:latin typeface="微软雅黑" panose="020B0503020204020204" pitchFamily="34" charset="-122"/>
                <a:ea typeface="微软雅黑" panose="020B0503020204020204" pitchFamily="34" charset="-122"/>
              </a:rPr>
              <a:t>KGCL </a:t>
            </a:r>
            <a:r>
              <a:rPr lang="zh-CN" altLang="en-US" sz="3200" b="1" dirty="0">
                <a:solidFill>
                  <a:srgbClr val="122E66"/>
                </a:solidFill>
                <a:latin typeface="微软雅黑" panose="020B0503020204020204" pitchFamily="34" charset="-122"/>
                <a:ea typeface="微软雅黑" panose="020B0503020204020204" pitchFamily="34" charset="-122"/>
              </a:rPr>
              <a:t>在与不同类型的推荐方法竞争时表现如何？</a:t>
            </a: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05E2DA83-7EDC-6E95-EC32-7F3CBDE62B63}"/>
              </a:ext>
            </a:extLst>
          </p:cNvPr>
          <p:cNvPicPr>
            <a:picLocks noChangeAspect="1"/>
          </p:cNvPicPr>
          <p:nvPr/>
        </p:nvPicPr>
        <p:blipFill>
          <a:blip r:embed="rId2"/>
          <a:stretch>
            <a:fillRect/>
          </a:stretch>
        </p:blipFill>
        <p:spPr>
          <a:xfrm>
            <a:off x="3046425" y="2309013"/>
            <a:ext cx="5724905" cy="3658238"/>
          </a:xfrm>
          <a:prstGeom prst="rect">
            <a:avLst/>
          </a:prstGeom>
        </p:spPr>
      </p:pic>
    </p:spTree>
    <p:extLst>
      <p:ext uri="{BB962C8B-B14F-4D97-AF65-F5344CB8AC3E}">
        <p14:creationId xmlns:p14="http://schemas.microsoft.com/office/powerpoint/2010/main" val="3645322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70" y="1321276"/>
            <a:ext cx="10403416" cy="651653"/>
          </a:xfrm>
          <a:prstGeom prst="rect">
            <a:avLst/>
          </a:prstGeom>
          <a:noFill/>
        </p:spPr>
        <p:txBody>
          <a:bodyPr wrap="square" rtlCol="0">
            <a:spAutoFit/>
          </a:bodyPr>
          <a:lstStyle/>
          <a:p>
            <a:pPr>
              <a:lnSpc>
                <a:spcPct val="125000"/>
              </a:lnSpc>
              <a:spcBef>
                <a:spcPts val="600"/>
              </a:spcBef>
              <a:spcAft>
                <a:spcPts val="600"/>
              </a:spcAft>
            </a:pPr>
            <a:r>
              <a:rPr lang="en-US" altLang="zh-CN" sz="3200" b="1">
                <a:solidFill>
                  <a:srgbClr val="122E66"/>
                </a:solidFill>
                <a:latin typeface="微软雅黑" panose="020B0503020204020204" pitchFamily="34" charset="-122"/>
                <a:ea typeface="微软雅黑" panose="020B0503020204020204" pitchFamily="34" charset="-122"/>
              </a:rPr>
              <a:t>RQ2</a:t>
            </a:r>
            <a:r>
              <a:rPr lang="zh-CN" altLang="en-US" sz="3200" b="1">
                <a:solidFill>
                  <a:srgbClr val="122E66"/>
                </a:solidFill>
                <a:latin typeface="微软雅黑" panose="020B0503020204020204" pitchFamily="34" charset="-122"/>
                <a:ea typeface="微软雅黑" panose="020B0503020204020204" pitchFamily="34" charset="-122"/>
              </a:rPr>
              <a:t>：</a:t>
            </a:r>
            <a:r>
              <a:rPr lang="en-US" altLang="zh-CN" sz="3200" b="1">
                <a:solidFill>
                  <a:srgbClr val="122E66"/>
                </a:solidFill>
                <a:latin typeface="微软雅黑" panose="020B0503020204020204" pitchFamily="34" charset="-122"/>
                <a:ea typeface="微软雅黑" panose="020B0503020204020204" pitchFamily="34" charset="-122"/>
              </a:rPr>
              <a:t>KGCL </a:t>
            </a:r>
            <a:r>
              <a:rPr lang="zh-CN" altLang="en-US" sz="3200" b="1">
                <a:solidFill>
                  <a:srgbClr val="122E66"/>
                </a:solidFill>
                <a:latin typeface="微软雅黑" panose="020B0503020204020204" pitchFamily="34" charset="-122"/>
                <a:ea typeface="微软雅黑" panose="020B0503020204020204" pitchFamily="34" charset="-122"/>
              </a:rPr>
              <a:t>框架中的不同关键模块对整体性能有何贡献？</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4" name="图片 3">
            <a:extLst>
              <a:ext uri="{FF2B5EF4-FFF2-40B4-BE49-F238E27FC236}">
                <a16:creationId xmlns:a16="http://schemas.microsoft.com/office/drawing/2014/main" id="{99E5FFCE-85E5-E58B-CA92-3D3234C1D5B2}"/>
              </a:ext>
            </a:extLst>
          </p:cNvPr>
          <p:cNvPicPr>
            <a:picLocks noChangeAspect="1"/>
          </p:cNvPicPr>
          <p:nvPr/>
        </p:nvPicPr>
        <p:blipFill>
          <a:blip r:embed="rId2"/>
          <a:stretch>
            <a:fillRect/>
          </a:stretch>
        </p:blipFill>
        <p:spPr>
          <a:xfrm>
            <a:off x="821130" y="2320069"/>
            <a:ext cx="6666667" cy="3723809"/>
          </a:xfrm>
          <a:prstGeom prst="rect">
            <a:avLst/>
          </a:prstGeom>
        </p:spPr>
      </p:pic>
      <p:sp>
        <p:nvSpPr>
          <p:cNvPr id="13" name="文本框 12">
            <a:extLst>
              <a:ext uri="{FF2B5EF4-FFF2-40B4-BE49-F238E27FC236}">
                <a16:creationId xmlns:a16="http://schemas.microsoft.com/office/drawing/2014/main" id="{0C9100FE-78C0-1813-F522-65404218F992}"/>
              </a:ext>
            </a:extLst>
          </p:cNvPr>
          <p:cNvSpPr txBox="1"/>
          <p:nvPr/>
        </p:nvSpPr>
        <p:spPr>
          <a:xfrm>
            <a:off x="7694113" y="2207335"/>
            <a:ext cx="2840276" cy="1754326"/>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w/o KGA”</a:t>
            </a:r>
            <a:r>
              <a:rPr lang="zh-CN" altLang="en-US" b="0" i="0" dirty="0">
                <a:solidFill>
                  <a:srgbClr val="000000"/>
                </a:solidFill>
                <a:effectLst/>
                <a:latin typeface="微软雅黑" panose="020B0503020204020204" pitchFamily="34" charset="-122"/>
                <a:ea typeface="微软雅黑" panose="020B0503020204020204" pitchFamily="34" charset="-122"/>
              </a:rPr>
              <a:t>：在用户</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项目交互图上没有知识引导的增强方案。相反，交互图的对比视图是通过随机边缘采样构建的，用于互信息估计</a:t>
            </a:r>
            <a:endParaRPr lang="zh-CN" altLang="en-US" dirty="0"/>
          </a:p>
        </p:txBody>
      </p:sp>
      <p:sp>
        <p:nvSpPr>
          <p:cNvPr id="15" name="文本框 14">
            <a:extLst>
              <a:ext uri="{FF2B5EF4-FFF2-40B4-BE49-F238E27FC236}">
                <a16:creationId xmlns:a16="http://schemas.microsoft.com/office/drawing/2014/main" id="{A958A3F8-0BDF-5DD9-1FF4-E4795A48B42B}"/>
              </a:ext>
            </a:extLst>
          </p:cNvPr>
          <p:cNvSpPr txBox="1"/>
          <p:nvPr/>
        </p:nvSpPr>
        <p:spPr>
          <a:xfrm>
            <a:off x="7694113" y="4244989"/>
            <a:ext cx="3278687" cy="1477328"/>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w/o KGC”</a:t>
            </a:r>
            <a:r>
              <a:rPr lang="zh-CN" altLang="en-US" b="0" i="0" dirty="0">
                <a:solidFill>
                  <a:srgbClr val="000000"/>
                </a:solidFill>
                <a:effectLst/>
                <a:latin typeface="微软雅黑" panose="020B0503020204020204" pitchFamily="34" charset="-122"/>
                <a:ea typeface="微软雅黑" panose="020B0503020204020204" pitchFamily="34" charset="-122"/>
              </a:rPr>
              <a:t>：从 </a:t>
            </a:r>
            <a:r>
              <a:rPr lang="en-US" altLang="zh-CN" b="0" i="0" dirty="0">
                <a:solidFill>
                  <a:srgbClr val="000000"/>
                </a:solidFill>
                <a:effectLst/>
                <a:latin typeface="微软雅黑" panose="020B0503020204020204" pitchFamily="34" charset="-122"/>
                <a:ea typeface="微软雅黑" panose="020B0503020204020204" pitchFamily="34" charset="-122"/>
              </a:rPr>
              <a:t>KGCL </a:t>
            </a:r>
            <a:r>
              <a:rPr lang="zh-CN" altLang="en-US" b="0" i="0" dirty="0">
                <a:solidFill>
                  <a:srgbClr val="000000"/>
                </a:solidFill>
                <a:effectLst/>
                <a:latin typeface="微软雅黑" panose="020B0503020204020204" pitchFamily="34" charset="-122"/>
                <a:ea typeface="微软雅黑" panose="020B0503020204020204" pitchFamily="34" charset="-122"/>
              </a:rPr>
              <a:t>中删除了知识图对比学习组件，并将从关系感知知识聚合器编码的项目表示直接转发到基于图的 </a:t>
            </a:r>
            <a:r>
              <a:rPr lang="en-US" altLang="zh-CN" b="0" i="0" dirty="0">
                <a:solidFill>
                  <a:srgbClr val="000000"/>
                </a:solidFill>
                <a:effectLst/>
                <a:latin typeface="微软雅黑" panose="020B0503020204020204" pitchFamily="34" charset="-122"/>
                <a:ea typeface="微软雅黑" panose="020B0503020204020204" pitchFamily="34" charset="-122"/>
              </a:rPr>
              <a:t>CF </a:t>
            </a:r>
            <a:r>
              <a:rPr lang="zh-CN" altLang="en-US" b="0" i="0" dirty="0">
                <a:solidFill>
                  <a:srgbClr val="000000"/>
                </a:solidFill>
                <a:effectLst/>
                <a:latin typeface="微软雅黑" panose="020B0503020204020204" pitchFamily="34" charset="-122"/>
                <a:ea typeface="微软雅黑" panose="020B0503020204020204" pitchFamily="34" charset="-122"/>
              </a:rPr>
              <a:t>框架中进行对比学习。</a:t>
            </a:r>
            <a:endParaRPr lang="zh-CN" altLang="en-US" dirty="0"/>
          </a:p>
        </p:txBody>
      </p:sp>
    </p:spTree>
    <p:extLst>
      <p:ext uri="{BB962C8B-B14F-4D97-AF65-F5344CB8AC3E}">
        <p14:creationId xmlns:p14="http://schemas.microsoft.com/office/powerpoint/2010/main" val="233471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69" y="1321276"/>
            <a:ext cx="10691515"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RQ3</a:t>
            </a:r>
            <a:r>
              <a:rPr lang="zh-CN" altLang="en-US" sz="3200" b="1" dirty="0">
                <a:solidFill>
                  <a:srgbClr val="122E66"/>
                </a:solidFill>
                <a:latin typeface="微软雅黑" panose="020B0503020204020204" pitchFamily="34" charset="-122"/>
                <a:ea typeface="微软雅黑" panose="020B0503020204020204" pitchFamily="34" charset="-122"/>
              </a:rPr>
              <a:t>：模型在缓解数据稀疏和噪声效果如何？？</a:t>
            </a: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pic>
        <p:nvPicPr>
          <p:cNvPr id="5" name="图片 4">
            <a:extLst>
              <a:ext uri="{FF2B5EF4-FFF2-40B4-BE49-F238E27FC236}">
                <a16:creationId xmlns:a16="http://schemas.microsoft.com/office/drawing/2014/main" id="{01E2BD83-E07C-1DF7-ECAB-B3A6C63842ED}"/>
              </a:ext>
            </a:extLst>
          </p:cNvPr>
          <p:cNvPicPr>
            <a:picLocks noChangeAspect="1"/>
          </p:cNvPicPr>
          <p:nvPr/>
        </p:nvPicPr>
        <p:blipFill>
          <a:blip r:embed="rId2"/>
          <a:stretch>
            <a:fillRect/>
          </a:stretch>
        </p:blipFill>
        <p:spPr>
          <a:xfrm>
            <a:off x="707169" y="3132529"/>
            <a:ext cx="4503120" cy="2130745"/>
          </a:xfrm>
          <a:prstGeom prst="rect">
            <a:avLst/>
          </a:prstGeom>
        </p:spPr>
      </p:pic>
      <p:sp>
        <p:nvSpPr>
          <p:cNvPr id="14" name="文本框 13">
            <a:extLst>
              <a:ext uri="{FF2B5EF4-FFF2-40B4-BE49-F238E27FC236}">
                <a16:creationId xmlns:a16="http://schemas.microsoft.com/office/drawing/2014/main" id="{C94157A7-1413-FED6-DF89-E2910EECA531}"/>
              </a:ext>
            </a:extLst>
          </p:cNvPr>
          <p:cNvSpPr txBox="1"/>
          <p:nvPr/>
        </p:nvSpPr>
        <p:spPr>
          <a:xfrm>
            <a:off x="2084464" y="2345452"/>
            <a:ext cx="6344432"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稀疏的用户交互</a:t>
            </a:r>
          </a:p>
        </p:txBody>
      </p:sp>
      <p:sp>
        <p:nvSpPr>
          <p:cNvPr id="17" name="文本框 16">
            <a:extLst>
              <a:ext uri="{FF2B5EF4-FFF2-40B4-BE49-F238E27FC236}">
                <a16:creationId xmlns:a16="http://schemas.microsoft.com/office/drawing/2014/main" id="{C94B244D-C318-8A9B-ECA8-3C4122615A00}"/>
              </a:ext>
            </a:extLst>
          </p:cNvPr>
          <p:cNvSpPr txBox="1"/>
          <p:nvPr/>
        </p:nvSpPr>
        <p:spPr>
          <a:xfrm>
            <a:off x="7863214" y="2345452"/>
            <a:ext cx="3798691"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长尾商品推荐</a:t>
            </a:r>
          </a:p>
        </p:txBody>
      </p:sp>
      <p:pic>
        <p:nvPicPr>
          <p:cNvPr id="19" name="图片 18">
            <a:extLst>
              <a:ext uri="{FF2B5EF4-FFF2-40B4-BE49-F238E27FC236}">
                <a16:creationId xmlns:a16="http://schemas.microsoft.com/office/drawing/2014/main" id="{757857B2-7841-43EB-0430-EAA5FF37FE81}"/>
              </a:ext>
            </a:extLst>
          </p:cNvPr>
          <p:cNvPicPr>
            <a:picLocks noChangeAspect="1"/>
          </p:cNvPicPr>
          <p:nvPr/>
        </p:nvPicPr>
        <p:blipFill>
          <a:blip r:embed="rId3"/>
          <a:stretch>
            <a:fillRect/>
          </a:stretch>
        </p:blipFill>
        <p:spPr>
          <a:xfrm>
            <a:off x="5736512" y="3132529"/>
            <a:ext cx="5662172" cy="2078422"/>
          </a:xfrm>
          <a:prstGeom prst="rect">
            <a:avLst/>
          </a:prstGeom>
        </p:spPr>
      </p:pic>
    </p:spTree>
    <p:extLst>
      <p:ext uri="{BB962C8B-B14F-4D97-AF65-F5344CB8AC3E}">
        <p14:creationId xmlns:p14="http://schemas.microsoft.com/office/powerpoint/2010/main" val="268176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Definition</a:t>
            </a:r>
            <a:r>
              <a:rPr lang="en-US" altLang="zh-CN" sz="2000" b="1" dirty="0">
                <a:solidFill>
                  <a:srgbClr val="122E66"/>
                </a:solidFill>
                <a:latin typeface="微软雅黑" panose="020B0503020204020204" pitchFamily="34" charset="-122"/>
                <a:ea typeface="微软雅黑" panose="020B0503020204020204" pitchFamily="34" charset="-122"/>
              </a:rPr>
              <a:t> </a:t>
            </a:r>
            <a:r>
              <a:rPr lang="en-US" altLang="zh-CN" sz="3200" b="1" dirty="0">
                <a:solidFill>
                  <a:srgbClr val="122E66"/>
                </a:solidFill>
                <a:latin typeface="微软雅黑" panose="020B0503020204020204" pitchFamily="34" charset="-122"/>
                <a:ea typeface="微软雅黑" panose="020B0503020204020204" pitchFamily="34" charset="-122"/>
              </a:rPr>
              <a:t>and Formulation</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3" name="图片 2">
            <a:extLst>
              <a:ext uri="{FF2B5EF4-FFF2-40B4-BE49-F238E27FC236}">
                <a16:creationId xmlns:a16="http://schemas.microsoft.com/office/drawing/2014/main" id="{67209750-B4ED-1307-1953-CCCF75AA996D}"/>
              </a:ext>
            </a:extLst>
          </p:cNvPr>
          <p:cNvPicPr>
            <a:picLocks noChangeAspect="1"/>
          </p:cNvPicPr>
          <p:nvPr/>
        </p:nvPicPr>
        <p:blipFill>
          <a:blip r:embed="rId2"/>
          <a:stretch>
            <a:fillRect/>
          </a:stretch>
        </p:blipFill>
        <p:spPr>
          <a:xfrm>
            <a:off x="1181631" y="2250307"/>
            <a:ext cx="9828737" cy="3040221"/>
          </a:xfrm>
          <a:prstGeom prst="rect">
            <a:avLst/>
          </a:prstGeom>
        </p:spPr>
      </p:pic>
    </p:spTree>
    <p:extLst>
      <p:ext uri="{BB962C8B-B14F-4D97-AF65-F5344CB8AC3E}">
        <p14:creationId xmlns:p14="http://schemas.microsoft.com/office/powerpoint/2010/main" val="3858866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研究数据</a:t>
              </a:r>
            </a:p>
          </p:txBody>
        </p:sp>
      </p:grpSp>
      <p:sp>
        <p:nvSpPr>
          <p:cNvPr id="2" name="文本框 1">
            <a:extLst>
              <a:ext uri="{FF2B5EF4-FFF2-40B4-BE49-F238E27FC236}">
                <a16:creationId xmlns:a16="http://schemas.microsoft.com/office/drawing/2014/main" id="{C1B79BEA-0C22-E81D-FD68-2CA54024E023}"/>
              </a:ext>
            </a:extLst>
          </p:cNvPr>
          <p:cNvSpPr txBox="1"/>
          <p:nvPr/>
        </p:nvSpPr>
        <p:spPr>
          <a:xfrm>
            <a:off x="707169" y="1321276"/>
            <a:ext cx="10691515"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RQ3</a:t>
            </a:r>
            <a:r>
              <a:rPr lang="zh-CN" altLang="en-US" sz="3200" b="1" dirty="0">
                <a:solidFill>
                  <a:srgbClr val="122E66"/>
                </a:solidFill>
                <a:latin typeface="微软雅黑" panose="020B0503020204020204" pitchFamily="34" charset="-122"/>
                <a:ea typeface="微软雅黑" panose="020B0503020204020204" pitchFamily="34" charset="-122"/>
              </a:rPr>
              <a:t>：模型在缓解数据稀疏和噪声效果如何？？</a:t>
            </a:r>
          </a:p>
        </p:txBody>
      </p:sp>
      <p:grpSp>
        <p:nvGrpSpPr>
          <p:cNvPr id="6" name="组合 5">
            <a:extLst>
              <a:ext uri="{FF2B5EF4-FFF2-40B4-BE49-F238E27FC236}">
                <a16:creationId xmlns:a16="http://schemas.microsoft.com/office/drawing/2014/main" id="{AFEEDACE-69AC-A801-A68D-D5335C846433}"/>
              </a:ext>
            </a:extLst>
          </p:cNvPr>
          <p:cNvGrpSpPr/>
          <p:nvPr/>
        </p:nvGrpSpPr>
        <p:grpSpPr>
          <a:xfrm>
            <a:off x="326852" y="6303335"/>
            <a:ext cx="4006715" cy="385298"/>
            <a:chOff x="1658026" y="65768"/>
            <a:chExt cx="4006715" cy="385298"/>
          </a:xfrm>
        </p:grpSpPr>
        <p:sp>
          <p:nvSpPr>
            <p:cNvPr id="8" name="矩形: 圆角 7">
              <a:extLst>
                <a:ext uri="{FF2B5EF4-FFF2-40B4-BE49-F238E27FC236}">
                  <a16:creationId xmlns:a16="http://schemas.microsoft.com/office/drawing/2014/main" id="{1CBCE741-874F-85B9-0E66-85285487EB56}"/>
                </a:ext>
              </a:extLst>
            </p:cNvPr>
            <p:cNvSpPr/>
            <p:nvPr/>
          </p:nvSpPr>
          <p:spPr>
            <a:xfrm>
              <a:off x="3501903"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8AAC361-549F-2A8B-9171-E6A968E8CAA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0" name="文本框 9">
              <a:extLst>
                <a:ext uri="{FF2B5EF4-FFF2-40B4-BE49-F238E27FC236}">
                  <a16:creationId xmlns:a16="http://schemas.microsoft.com/office/drawing/2014/main" id="{2F8ABDF9-9E4A-7982-93CC-E545F703D588}"/>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E60B9F16-73CD-BF9B-119D-32CDE540058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482F8AAD-44A4-51DC-294B-3691A6EAA1CB}"/>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14" name="文本框 13">
            <a:extLst>
              <a:ext uri="{FF2B5EF4-FFF2-40B4-BE49-F238E27FC236}">
                <a16:creationId xmlns:a16="http://schemas.microsoft.com/office/drawing/2014/main" id="{C94157A7-1413-FED6-DF89-E2910EECA531}"/>
              </a:ext>
            </a:extLst>
          </p:cNvPr>
          <p:cNvSpPr txBox="1"/>
          <p:nvPr/>
        </p:nvSpPr>
        <p:spPr>
          <a:xfrm>
            <a:off x="2084464" y="2345452"/>
            <a:ext cx="6344432" cy="400110"/>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噪声</a:t>
            </a:r>
          </a:p>
        </p:txBody>
      </p:sp>
      <p:pic>
        <p:nvPicPr>
          <p:cNvPr id="4" name="图片 3">
            <a:extLst>
              <a:ext uri="{FF2B5EF4-FFF2-40B4-BE49-F238E27FC236}">
                <a16:creationId xmlns:a16="http://schemas.microsoft.com/office/drawing/2014/main" id="{D8FDF59D-33A4-8B40-CD7B-A3AEF347B34C}"/>
              </a:ext>
            </a:extLst>
          </p:cNvPr>
          <p:cNvPicPr>
            <a:picLocks noChangeAspect="1"/>
          </p:cNvPicPr>
          <p:nvPr/>
        </p:nvPicPr>
        <p:blipFill>
          <a:blip r:embed="rId2"/>
          <a:stretch>
            <a:fillRect/>
          </a:stretch>
        </p:blipFill>
        <p:spPr>
          <a:xfrm>
            <a:off x="2600762" y="3118085"/>
            <a:ext cx="6990476" cy="2228571"/>
          </a:xfrm>
          <a:prstGeom prst="rect">
            <a:avLst/>
          </a:prstGeom>
        </p:spPr>
      </p:pic>
    </p:spTree>
    <p:extLst>
      <p:ext uri="{BB962C8B-B14F-4D97-AF65-F5344CB8AC3E}">
        <p14:creationId xmlns:p14="http://schemas.microsoft.com/office/powerpoint/2010/main" val="4103458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结论分析</a:t>
              </a:r>
            </a:p>
          </p:txBody>
        </p:sp>
      </p:grpSp>
      <p:grpSp>
        <p:nvGrpSpPr>
          <p:cNvPr id="9" name="组合 8">
            <a:extLst>
              <a:ext uri="{FF2B5EF4-FFF2-40B4-BE49-F238E27FC236}">
                <a16:creationId xmlns:a16="http://schemas.microsoft.com/office/drawing/2014/main" id="{68789CD8-190E-91C1-EEE3-C8445C869C36}"/>
              </a:ext>
            </a:extLst>
          </p:cNvPr>
          <p:cNvGrpSpPr/>
          <p:nvPr/>
        </p:nvGrpSpPr>
        <p:grpSpPr>
          <a:xfrm>
            <a:off x="326852" y="6303335"/>
            <a:ext cx="4006715" cy="385298"/>
            <a:chOff x="1658026" y="65768"/>
            <a:chExt cx="4006715" cy="385298"/>
          </a:xfrm>
        </p:grpSpPr>
        <p:sp>
          <p:nvSpPr>
            <p:cNvPr id="13" name="矩形: 圆角 12">
              <a:extLst>
                <a:ext uri="{FF2B5EF4-FFF2-40B4-BE49-F238E27FC236}">
                  <a16:creationId xmlns:a16="http://schemas.microsoft.com/office/drawing/2014/main" id="{FE38CB57-2C58-E188-A819-CAEF47780F69}"/>
                </a:ext>
              </a:extLst>
            </p:cNvPr>
            <p:cNvSpPr/>
            <p:nvPr/>
          </p:nvSpPr>
          <p:spPr>
            <a:xfrm>
              <a:off x="4488874"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3A5705C-6F73-7E1A-9235-55D1D17522F5}"/>
                </a:ext>
              </a:extLst>
            </p:cNvPr>
            <p:cNvSpPr txBox="1"/>
            <p:nvPr/>
          </p:nvSpPr>
          <p:spPr>
            <a:xfrm>
              <a:off x="1658026" y="65768"/>
              <a:ext cx="1085174" cy="381515"/>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mn-lt"/>
                </a:rPr>
                <a:t>研究背景</a:t>
              </a:r>
            </a:p>
          </p:txBody>
        </p:sp>
        <p:sp>
          <p:nvSpPr>
            <p:cNvPr id="15" name="文本框 14">
              <a:extLst>
                <a:ext uri="{FF2B5EF4-FFF2-40B4-BE49-F238E27FC236}">
                  <a16:creationId xmlns:a16="http://schemas.microsoft.com/office/drawing/2014/main" id="{EBCD08DA-ABD1-F7A2-E66B-7C5FA4A50A00}"/>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6" name="文本框 15">
              <a:extLst>
                <a:ext uri="{FF2B5EF4-FFF2-40B4-BE49-F238E27FC236}">
                  <a16:creationId xmlns:a16="http://schemas.microsoft.com/office/drawing/2014/main" id="{B154A218-4E2F-9875-28D0-F143432F4C64}"/>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8" name="文本框 17">
              <a:extLst>
                <a:ext uri="{FF2B5EF4-FFF2-40B4-BE49-F238E27FC236}">
                  <a16:creationId xmlns:a16="http://schemas.microsoft.com/office/drawing/2014/main" id="{A3BBE227-A9C1-3338-25BB-E1BD84930326}"/>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 name="文本框 1">
            <a:extLst>
              <a:ext uri="{FF2B5EF4-FFF2-40B4-BE49-F238E27FC236}">
                <a16:creationId xmlns:a16="http://schemas.microsoft.com/office/drawing/2014/main" id="{250118BE-B50E-26E8-3AA4-E76B7BEF4465}"/>
              </a:ext>
            </a:extLst>
          </p:cNvPr>
          <p:cNvSpPr txBox="1"/>
          <p:nvPr/>
        </p:nvSpPr>
        <p:spPr>
          <a:xfrm>
            <a:off x="2073580" y="2908828"/>
            <a:ext cx="8044840" cy="2246769"/>
          </a:xfrm>
          <a:prstGeom prst="rect">
            <a:avLst/>
          </a:prstGeom>
          <a:noFill/>
        </p:spPr>
        <p:txBody>
          <a:bodyPr wrap="square">
            <a:spAutoFit/>
          </a:bodyPr>
          <a:lstStyle/>
          <a:p>
            <a:r>
              <a:rPr lang="en-US" altLang="zh-CN" sz="2000" b="1" dirty="0">
                <a:solidFill>
                  <a:srgbClr val="122E66"/>
                </a:solidFill>
                <a:latin typeface="微软雅黑" panose="020B0503020204020204" pitchFamily="34" charset="-122"/>
                <a:ea typeface="微软雅黑" panose="020B0503020204020204" pitchFamily="34" charset="-122"/>
              </a:rPr>
              <a:t>KGCL </a:t>
            </a:r>
            <a:r>
              <a:rPr lang="zh-CN" altLang="en-US" sz="2000" b="1" dirty="0">
                <a:solidFill>
                  <a:srgbClr val="122E66"/>
                </a:solidFill>
                <a:latin typeface="微软雅黑" panose="020B0503020204020204" pitchFamily="34" charset="-122"/>
                <a:ea typeface="微软雅黑" panose="020B0503020204020204" pitchFamily="34" charset="-122"/>
              </a:rPr>
              <a:t>框架进行了初步尝试，探索知识图语义并减轻知识引导对比学习范式下推荐的数据噪声问题 </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en-US" altLang="zh-CN" sz="2000" b="1" dirty="0">
                <a:solidFill>
                  <a:srgbClr val="122E66"/>
                </a:solidFill>
                <a:latin typeface="微软雅黑" panose="020B0503020204020204" pitchFamily="34" charset="-122"/>
                <a:ea typeface="微软雅黑" panose="020B0503020204020204" pitchFamily="34" charset="-122"/>
              </a:rPr>
              <a:t>KG </a:t>
            </a:r>
            <a:r>
              <a:rPr lang="zh-CN" altLang="en-US" sz="2000" b="1" dirty="0">
                <a:solidFill>
                  <a:srgbClr val="122E66"/>
                </a:solidFill>
                <a:latin typeface="微软雅黑" panose="020B0503020204020204" pitchFamily="34" charset="-122"/>
                <a:ea typeface="微软雅黑" panose="020B0503020204020204" pitchFamily="34" charset="-122"/>
              </a:rPr>
              <a:t>感知数据增强用于基于估计知识模糊项对用户偏好学习的影响来研究辅助自监督信号</a:t>
            </a:r>
            <a:endParaRPr lang="en-US" altLang="zh-CN" sz="2000" b="1" dirty="0">
              <a:solidFill>
                <a:srgbClr val="122E66"/>
              </a:solidFill>
              <a:latin typeface="微软雅黑" panose="020B0503020204020204" pitchFamily="34" charset="-122"/>
              <a:ea typeface="微软雅黑" panose="020B0503020204020204" pitchFamily="34" charset="-122"/>
            </a:endParaRPr>
          </a:p>
          <a:p>
            <a:endParaRPr lang="en-US" altLang="zh-CN" sz="2000" b="1" dirty="0">
              <a:solidFill>
                <a:srgbClr val="122E66"/>
              </a:solidFill>
              <a:latin typeface="微软雅黑" panose="020B0503020204020204" pitchFamily="34" charset="-122"/>
              <a:ea typeface="微软雅黑" panose="020B0503020204020204" pitchFamily="34" charset="-122"/>
            </a:endParaRPr>
          </a:p>
          <a:p>
            <a:r>
              <a:rPr lang="zh-CN" altLang="en-US" sz="2000" b="1" dirty="0">
                <a:solidFill>
                  <a:srgbClr val="122E66"/>
                </a:solidFill>
                <a:latin typeface="微软雅黑" panose="020B0503020204020204" pitchFamily="34" charset="-122"/>
                <a:ea typeface="微软雅黑" panose="020B0503020204020204" pitchFamily="34" charset="-122"/>
              </a:rPr>
              <a:t>这项工作为知识感知推荐系统开辟了新的研究可能性</a:t>
            </a:r>
          </a:p>
        </p:txBody>
      </p:sp>
    </p:spTree>
    <p:extLst>
      <p:ext uri="{BB962C8B-B14F-4D97-AF65-F5344CB8AC3E}">
        <p14:creationId xmlns:p14="http://schemas.microsoft.com/office/powerpoint/2010/main" val="1526820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87B1CA-2BEE-C3CD-0EB5-E3D62CAB0959}"/>
              </a:ext>
            </a:extLst>
          </p:cNvPr>
          <p:cNvSpPr/>
          <p:nvPr/>
        </p:nvSpPr>
        <p:spPr>
          <a:xfrm>
            <a:off x="0" y="1676347"/>
            <a:ext cx="12192000" cy="31690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D8199B-77EA-0653-D503-9730F927E33F}"/>
              </a:ext>
            </a:extLst>
          </p:cNvPr>
          <p:cNvSpPr txBox="1"/>
          <p:nvPr/>
        </p:nvSpPr>
        <p:spPr>
          <a:xfrm>
            <a:off x="2310349" y="2702138"/>
            <a:ext cx="8494633" cy="1107996"/>
          </a:xfrm>
          <a:prstGeom prst="rect">
            <a:avLst/>
          </a:prstGeom>
          <a:noFill/>
        </p:spPr>
        <p:txBody>
          <a:bodyPr wrap="none" rtlCol="0">
            <a:spAutoFit/>
          </a:bodyPr>
          <a:lstStyle/>
          <a:p>
            <a:r>
              <a:rPr lang="zh-CN" altLang="en-US" sz="6600" b="1" spc="600" dirty="0">
                <a:solidFill>
                  <a:schemeClr val="bg1"/>
                </a:solidFill>
                <a:latin typeface="微软雅黑" panose="020B0503020204020204" pitchFamily="34" charset="-122"/>
                <a:ea typeface="微软雅黑" panose="020B0503020204020204" pitchFamily="34" charset="-122"/>
              </a:rPr>
              <a:t>汇报结束，感谢聆听</a:t>
            </a:r>
            <a:endParaRPr lang="en-US" altLang="zh-CN" sz="66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42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Taxonomy</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sp>
        <p:nvSpPr>
          <p:cNvPr id="4" name="文本框 3">
            <a:extLst>
              <a:ext uri="{FF2B5EF4-FFF2-40B4-BE49-F238E27FC236}">
                <a16:creationId xmlns:a16="http://schemas.microsoft.com/office/drawing/2014/main" id="{985DA983-DD8B-601A-B0CA-9C3A6D18AACA}"/>
              </a:ext>
            </a:extLst>
          </p:cNvPr>
          <p:cNvSpPr txBox="1"/>
          <p:nvPr/>
        </p:nvSpPr>
        <p:spPr>
          <a:xfrm>
            <a:off x="1019751" y="2607813"/>
            <a:ext cx="3627405" cy="1938992"/>
          </a:xfrm>
          <a:prstGeom prst="rect">
            <a:avLst/>
          </a:prstGeom>
          <a:noFill/>
        </p:spPr>
        <p:txBody>
          <a:bodyPr wrap="square">
            <a:spAutoFit/>
          </a:bodyPr>
          <a:lstStyle/>
          <a:p>
            <a:r>
              <a:rPr lang="zh-CN" altLang="en-US" sz="2000" b="1" dirty="0">
                <a:solidFill>
                  <a:srgbClr val="122E66"/>
                </a:solidFill>
                <a:latin typeface="微软雅黑" panose="020B0503020204020204" pitchFamily="34" charset="-122"/>
                <a:ea typeface="微软雅黑" panose="020B0503020204020204" pitchFamily="34" charset="-122"/>
              </a:rPr>
              <a:t>SSR 与其他推荐范式的区别在于强调自我监督任务在其方法中的作用。我们根据自我监督任务的性质将现有的 SSR 模型分为四类：</a:t>
            </a:r>
            <a:r>
              <a:rPr lang="zh-CN" altLang="en-US" sz="2000" b="1" dirty="0">
                <a:solidFill>
                  <a:srgbClr val="FF0000"/>
                </a:solidFill>
                <a:latin typeface="微软雅黑" panose="020B0503020204020204" pitchFamily="34" charset="-122"/>
                <a:ea typeface="微软雅黑" panose="020B0503020204020204" pitchFamily="34" charset="-122"/>
              </a:rPr>
              <a:t>对比型</a:t>
            </a:r>
            <a:r>
              <a:rPr lang="zh-CN" altLang="en-US"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预测型</a:t>
            </a:r>
            <a:r>
              <a:rPr lang="zh-CN" altLang="en-US" sz="2000" b="1" dirty="0">
                <a:solidFill>
                  <a:srgbClr val="122E66"/>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生成型</a:t>
            </a:r>
            <a:r>
              <a:rPr lang="zh-CN" altLang="en-US" sz="2000" b="1" dirty="0">
                <a:solidFill>
                  <a:srgbClr val="122E66"/>
                </a:solidFill>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混合型</a:t>
            </a:r>
          </a:p>
        </p:txBody>
      </p:sp>
      <p:pic>
        <p:nvPicPr>
          <p:cNvPr id="5" name="图片 4">
            <a:extLst>
              <a:ext uri="{FF2B5EF4-FFF2-40B4-BE49-F238E27FC236}">
                <a16:creationId xmlns:a16="http://schemas.microsoft.com/office/drawing/2014/main" id="{F562BC45-B49D-9A01-F1D2-5EF5091801D9}"/>
              </a:ext>
            </a:extLst>
          </p:cNvPr>
          <p:cNvPicPr>
            <a:picLocks noChangeAspect="1"/>
          </p:cNvPicPr>
          <p:nvPr/>
        </p:nvPicPr>
        <p:blipFill>
          <a:blip r:embed="rId2"/>
          <a:stretch>
            <a:fillRect/>
          </a:stretch>
        </p:blipFill>
        <p:spPr>
          <a:xfrm>
            <a:off x="4900525" y="1213127"/>
            <a:ext cx="6455453" cy="3623580"/>
          </a:xfrm>
          <a:prstGeom prst="rect">
            <a:avLst/>
          </a:prstGeom>
        </p:spPr>
      </p:pic>
      <p:sp>
        <p:nvSpPr>
          <p:cNvPr id="6" name="文本框 5">
            <a:extLst>
              <a:ext uri="{FF2B5EF4-FFF2-40B4-BE49-F238E27FC236}">
                <a16:creationId xmlns:a16="http://schemas.microsoft.com/office/drawing/2014/main" id="{AA73FBC5-3A8E-8490-843E-7A25C1D9EE63}"/>
              </a:ext>
            </a:extLst>
          </p:cNvPr>
          <p:cNvSpPr txBox="1"/>
          <p:nvPr/>
        </p:nvSpPr>
        <p:spPr>
          <a:xfrm>
            <a:off x="5677452" y="4944856"/>
            <a:ext cx="5283835" cy="362022"/>
          </a:xfrm>
          <a:prstGeom prst="rect">
            <a:avLst/>
          </a:prstGeom>
          <a:noFill/>
        </p:spPr>
        <p:txBody>
          <a:bodyPr wrap="square" rtlCol="0" anchor="t">
            <a:spAutoFit/>
          </a:bodyPr>
          <a:lstStyle/>
          <a:p>
            <a:pP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Figure 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taxonomy of self-supervised recommendation.</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828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00B0049-C460-1F45-3FFB-074EE0B567A3}"/>
              </a:ext>
            </a:extLst>
          </p:cNvPr>
          <p:cNvGrpSpPr/>
          <p:nvPr/>
        </p:nvGrpSpPr>
        <p:grpSpPr>
          <a:xfrm>
            <a:off x="211304" y="6303335"/>
            <a:ext cx="4122263" cy="385298"/>
            <a:chOff x="1542478" y="65768"/>
            <a:chExt cx="4122263" cy="385298"/>
          </a:xfrm>
        </p:grpSpPr>
        <p:sp>
          <p:nvSpPr>
            <p:cNvPr id="8" name="矩形: 圆角 7">
              <a:extLst>
                <a:ext uri="{FF2B5EF4-FFF2-40B4-BE49-F238E27FC236}">
                  <a16:creationId xmlns:a16="http://schemas.microsoft.com/office/drawing/2014/main" id="{CA1A55F1-785B-E1C0-80CE-C36A60A903A5}"/>
                </a:ext>
              </a:extLst>
            </p:cNvPr>
            <p:cNvSpPr/>
            <p:nvPr/>
          </p:nvSpPr>
          <p:spPr>
            <a:xfrm>
              <a:off x="1542478" y="144381"/>
              <a:ext cx="1085175" cy="306685"/>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E2E7BF-A027-ADC1-A776-378D557B00B6}"/>
                </a:ext>
              </a:extLst>
            </p:cNvPr>
            <p:cNvSpPr txBox="1"/>
            <p:nvPr/>
          </p:nvSpPr>
          <p:spPr>
            <a:xfrm>
              <a:off x="1658026" y="65768"/>
              <a:ext cx="1085174" cy="377411"/>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研究背景</a:t>
              </a:r>
            </a:p>
          </p:txBody>
        </p:sp>
        <p:sp>
          <p:nvSpPr>
            <p:cNvPr id="10" name="文本框 9">
              <a:extLst>
                <a:ext uri="{FF2B5EF4-FFF2-40B4-BE49-F238E27FC236}">
                  <a16:creationId xmlns:a16="http://schemas.microsoft.com/office/drawing/2014/main" id="{44335206-809C-02B0-8F3A-41452C1810B7}"/>
                </a:ext>
              </a:extLst>
            </p:cNvPr>
            <p:cNvSpPr txBox="1"/>
            <p:nvPr/>
          </p:nvSpPr>
          <p:spPr>
            <a:xfrm>
              <a:off x="2631873"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实验分析</a:t>
              </a:r>
            </a:p>
          </p:txBody>
        </p:sp>
        <p:sp>
          <p:nvSpPr>
            <p:cNvPr id="11" name="文本框 10">
              <a:extLst>
                <a:ext uri="{FF2B5EF4-FFF2-40B4-BE49-F238E27FC236}">
                  <a16:creationId xmlns:a16="http://schemas.microsoft.com/office/drawing/2014/main" id="{0BB230B7-54F0-A1C8-8084-D470AB2975CB}"/>
                </a:ext>
              </a:extLst>
            </p:cNvPr>
            <p:cNvSpPr txBox="1"/>
            <p:nvPr/>
          </p:nvSpPr>
          <p:spPr>
            <a:xfrm>
              <a:off x="3605720"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研究数据</a:t>
              </a:r>
            </a:p>
          </p:txBody>
        </p:sp>
        <p:sp>
          <p:nvSpPr>
            <p:cNvPr id="12" name="文本框 11">
              <a:extLst>
                <a:ext uri="{FF2B5EF4-FFF2-40B4-BE49-F238E27FC236}">
                  <a16:creationId xmlns:a16="http://schemas.microsoft.com/office/drawing/2014/main" id="{AE160F9A-F020-7F91-F382-75DD7A6EA3DE}"/>
                </a:ext>
              </a:extLst>
            </p:cNvPr>
            <p:cNvSpPr txBox="1"/>
            <p:nvPr/>
          </p:nvSpPr>
          <p:spPr>
            <a:xfrm>
              <a:off x="4579567" y="65768"/>
              <a:ext cx="1085174" cy="377411"/>
            </a:xfrm>
            <a:prstGeom prst="rect">
              <a:avLst/>
            </a:prstGeom>
            <a:noFill/>
          </p:spPr>
          <p:txBody>
            <a:bodyPr wrap="square" rtlCol="0">
              <a:spAutoFit/>
            </a:bodyPr>
            <a:lstStyle/>
            <a:p>
              <a:pPr algn="just">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阿里巴巴普惠体 R" panose="00020600040101010101" pitchFamily="18" charset="-122"/>
                  <a:sym typeface="+mn-lt"/>
                </a:rPr>
                <a:t>结论分析</a:t>
              </a:r>
            </a:p>
          </p:txBody>
        </p:sp>
      </p:grpSp>
      <p:sp>
        <p:nvSpPr>
          <p:cNvPr id="20" name="文本框 19">
            <a:extLst>
              <a:ext uri="{FF2B5EF4-FFF2-40B4-BE49-F238E27FC236}">
                <a16:creationId xmlns:a16="http://schemas.microsoft.com/office/drawing/2014/main" id="{D1065853-A8D1-F2F2-E5E1-6526E596578E}"/>
              </a:ext>
            </a:extLst>
          </p:cNvPr>
          <p:cNvSpPr txBox="1"/>
          <p:nvPr/>
        </p:nvSpPr>
        <p:spPr>
          <a:xfrm>
            <a:off x="707170" y="1321276"/>
            <a:ext cx="10777660" cy="651653"/>
          </a:xfrm>
          <a:prstGeom prst="rect">
            <a:avLst/>
          </a:prstGeom>
          <a:noFill/>
        </p:spPr>
        <p:txBody>
          <a:bodyPr wrap="square" rtlCol="0">
            <a:spAutoFit/>
          </a:bodyPr>
          <a:lstStyle/>
          <a:p>
            <a:pPr>
              <a:lnSpc>
                <a:spcPct val="125000"/>
              </a:lnSpc>
              <a:spcBef>
                <a:spcPts val="600"/>
              </a:spcBef>
              <a:spcAft>
                <a:spcPts val="600"/>
              </a:spcAft>
            </a:pPr>
            <a:r>
              <a:rPr lang="en-US" altLang="zh-CN" sz="3200" b="1" dirty="0">
                <a:solidFill>
                  <a:srgbClr val="122E66"/>
                </a:solidFill>
                <a:latin typeface="微软雅黑" panose="020B0503020204020204" pitchFamily="34" charset="-122"/>
                <a:ea typeface="微软雅黑" panose="020B0503020204020204" pitchFamily="34" charset="-122"/>
              </a:rPr>
              <a:t>Contrastive Methods</a:t>
            </a:r>
            <a:endParaRPr lang="zh-CN" altLang="en-US" sz="3200" b="1" dirty="0">
              <a:solidFill>
                <a:srgbClr val="122E66"/>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AE908D97-852A-559D-7599-9974DE95DB48}"/>
              </a:ext>
            </a:extLst>
          </p:cNvPr>
          <p:cNvGrpSpPr/>
          <p:nvPr/>
        </p:nvGrpSpPr>
        <p:grpSpPr>
          <a:xfrm>
            <a:off x="0" y="0"/>
            <a:ext cx="12192000" cy="834161"/>
            <a:chOff x="0" y="0"/>
            <a:chExt cx="12192000" cy="834161"/>
          </a:xfrm>
        </p:grpSpPr>
        <p:sp>
          <p:nvSpPr>
            <p:cNvPr id="22" name="矩形 21">
              <a:extLst>
                <a:ext uri="{FF2B5EF4-FFF2-40B4-BE49-F238E27FC236}">
                  <a16:creationId xmlns:a16="http://schemas.microsoft.com/office/drawing/2014/main" id="{14E94450-86F8-368F-FC73-D1C000869466}"/>
                </a:ext>
              </a:extLst>
            </p:cNvPr>
            <p:cNvSpPr/>
            <p:nvPr/>
          </p:nvSpPr>
          <p:spPr>
            <a:xfrm>
              <a:off x="0" y="0"/>
              <a:ext cx="12192000" cy="834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C0D8A0E-4966-8D38-63F3-E751A29CEAEB}"/>
                </a:ext>
              </a:extLst>
            </p:cNvPr>
            <p:cNvSpPr txBox="1"/>
            <p:nvPr/>
          </p:nvSpPr>
          <p:spPr>
            <a:xfrm>
              <a:off x="308512" y="206746"/>
              <a:ext cx="2207028"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研究背景</a:t>
              </a:r>
            </a:p>
          </p:txBody>
        </p:sp>
      </p:grpSp>
      <p:pic>
        <p:nvPicPr>
          <p:cNvPr id="14" name="图片 13">
            <a:extLst>
              <a:ext uri="{FF2B5EF4-FFF2-40B4-BE49-F238E27FC236}">
                <a16:creationId xmlns:a16="http://schemas.microsoft.com/office/drawing/2014/main" id="{00381B9B-646D-C830-EE04-F51B0735A60F}"/>
              </a:ext>
            </a:extLst>
          </p:cNvPr>
          <p:cNvPicPr>
            <a:picLocks noChangeAspect="1"/>
          </p:cNvPicPr>
          <p:nvPr/>
        </p:nvPicPr>
        <p:blipFill>
          <a:blip r:embed="rId2"/>
          <a:stretch>
            <a:fillRect/>
          </a:stretch>
        </p:blipFill>
        <p:spPr>
          <a:xfrm>
            <a:off x="2783394" y="3123328"/>
            <a:ext cx="6625210" cy="2331204"/>
          </a:xfrm>
          <a:prstGeom prst="rect">
            <a:avLst/>
          </a:prstGeom>
        </p:spPr>
      </p:pic>
      <p:sp>
        <p:nvSpPr>
          <p:cNvPr id="23" name="文本框 22">
            <a:extLst>
              <a:ext uri="{FF2B5EF4-FFF2-40B4-BE49-F238E27FC236}">
                <a16:creationId xmlns:a16="http://schemas.microsoft.com/office/drawing/2014/main" id="{2D68ABAB-18C3-6FAF-B035-D6C2375F001A}"/>
              </a:ext>
            </a:extLst>
          </p:cNvPr>
          <p:cNvSpPr txBox="1"/>
          <p:nvPr/>
        </p:nvSpPr>
        <p:spPr>
          <a:xfrm>
            <a:off x="1931631" y="2107665"/>
            <a:ext cx="8328737" cy="1015663"/>
          </a:xfrm>
          <a:prstGeom prst="rect">
            <a:avLst/>
          </a:prstGeom>
          <a:noFill/>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对比方法</a:t>
            </a:r>
            <a:r>
              <a:rPr lang="zh-CN" altLang="en-US" sz="2000" b="1" dirty="0">
                <a:solidFill>
                  <a:srgbClr val="122E66"/>
                </a:solidFill>
                <a:latin typeface="微软雅黑" panose="020B0503020204020204" pitchFamily="34" charset="-122"/>
                <a:ea typeface="微软雅黑" panose="020B0503020204020204" pitchFamily="34" charset="-122"/>
              </a:rPr>
              <a:t>背后的基本思想是将每个实例（例如，用户/项目/序列）视为一个类，然后将同一实例的变体在嵌入空间中拉得更近，并将不同实例的变体推开，其中变体是通过对原始数据进行不同的变换而创建</a:t>
            </a:r>
          </a:p>
        </p:txBody>
      </p:sp>
      <p:pic>
        <p:nvPicPr>
          <p:cNvPr id="26" name="图片 25">
            <a:extLst>
              <a:ext uri="{FF2B5EF4-FFF2-40B4-BE49-F238E27FC236}">
                <a16:creationId xmlns:a16="http://schemas.microsoft.com/office/drawing/2014/main" id="{F8D2B30E-7F78-FFD3-7AEC-7E7618EF694A}"/>
              </a:ext>
            </a:extLst>
          </p:cNvPr>
          <p:cNvPicPr>
            <a:picLocks noChangeAspect="1"/>
          </p:cNvPicPr>
          <p:nvPr/>
        </p:nvPicPr>
        <p:blipFill>
          <a:blip r:embed="rId3"/>
          <a:stretch>
            <a:fillRect/>
          </a:stretch>
        </p:blipFill>
        <p:spPr>
          <a:xfrm>
            <a:off x="4131780" y="5504592"/>
            <a:ext cx="3928438" cy="786437"/>
          </a:xfrm>
          <a:prstGeom prst="rect">
            <a:avLst/>
          </a:prstGeom>
        </p:spPr>
      </p:pic>
    </p:spTree>
    <p:extLst>
      <p:ext uri="{BB962C8B-B14F-4D97-AF65-F5344CB8AC3E}">
        <p14:creationId xmlns:p14="http://schemas.microsoft.com/office/powerpoint/2010/main" val="5934013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3074</TotalTime>
  <Words>3528</Words>
  <Application>Microsoft Office PowerPoint</Application>
  <PresentationFormat>宽屏</PresentationFormat>
  <Paragraphs>501</Paragraphs>
  <Slides>72</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72</vt:i4>
      </vt:variant>
    </vt:vector>
  </HeadingPairs>
  <TitlesOfParts>
    <vt:vector size="77" baseType="lpstr">
      <vt:lpstr>等线</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版权归木卫林所有</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木卫林自制模板</dc:subject>
  <dc:creator>Chen Varick</dc:creator>
  <cp:keywords>木卫林</cp:keywords>
  <dc:description>尊重劳动成果，请勿商用</dc:description>
  <cp:lastModifiedBy>Azure Blue</cp:lastModifiedBy>
  <cp:revision>5</cp:revision>
  <dcterms:created xsi:type="dcterms:W3CDTF">2022-07-21T12:02:39Z</dcterms:created>
  <dcterms:modified xsi:type="dcterms:W3CDTF">2023-08-09T14:14:55Z</dcterms:modified>
</cp:coreProperties>
</file>